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Montserrat Classic" panose="020B0604020202020204" charset="0"/>
      <p:regular r:id="rId33"/>
    </p:embeddedFont>
    <p:embeddedFont>
      <p:font typeface="Montserrat Classic Bold" panose="020B0604020202020204" charset="0"/>
      <p:regular r:id="rId34"/>
    </p:embeddedFont>
    <p:embeddedFont>
      <p:font typeface="Montserrat Italics" panose="020B0604020202020204" charset="0"/>
      <p:regular r:id="rId35"/>
    </p:embeddedFont>
    <p:embeddedFont>
      <p:font typeface="Source Sans Pro" panose="020B0503030403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9421" autoAdjust="0"/>
  </p:normalViewPr>
  <p:slideViewPr>
    <p:cSldViewPr>
      <p:cViewPr varScale="1">
        <p:scale>
          <a:sx n="69" d="100"/>
          <a:sy n="69" d="100"/>
        </p:scale>
        <p:origin x="83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Are We Here?</a:t>
            </a:r>
          </a:p>
          <a:p>
            <a:endParaRPr lang="en-US"/>
          </a:p>
          <a:p>
            <a:r>
              <a:rPr lang="en-US"/>
              <a:t>To explore how programming drives innovation in energy.</a:t>
            </a:r>
          </a:p>
          <a:p>
            <a:endParaRPr lang="en-US"/>
          </a:p>
          <a:p>
            <a:r>
              <a:rPr lang="en-US"/>
              <a:t>To inspire you to apply coding in energy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PyPSA (Python for Power System Analysis)</a:t>
            </a:r>
          </a:p>
          <a:p>
            <a:endParaRPr lang="en-US"/>
          </a:p>
          <a:p>
            <a:r>
              <a:rPr lang="en-US"/>
              <a:t>Description: A free Python library for analyzing and optimizing power systems.</a:t>
            </a:r>
          </a:p>
          <a:p>
            <a:r>
              <a:rPr lang="en-US"/>
              <a:t>Key Features: Open-source, suitable for grid modeling, optimization, and scenario analysis.</a:t>
            </a:r>
          </a:p>
          <a:p>
            <a:endParaRPr lang="en-US"/>
          </a:p>
          <a:p>
            <a:r>
              <a:rPr lang="en-US"/>
              <a:t>Use Cases: Mini-grid and hybrid system modeling, renewable energy integration.</a:t>
            </a:r>
          </a:p>
          <a:p>
            <a:endParaRPr lang="en-US"/>
          </a:p>
          <a:p>
            <a:r>
              <a:rPr lang="en-US"/>
              <a:t>Gurobi is a </a:t>
            </a:r>
          </a:p>
          <a:p>
            <a:endParaRPr lang="en-US"/>
          </a:p>
          <a:p>
            <a:r>
              <a:rPr lang="en-US"/>
              <a:t>mathematical optimisation software that offers powerful algorithms for solving various optimisation problems, including linear programming, quadratic programming, and mixed-integer programming. It provides a Python API called GurobiPy</a:t>
            </a:r>
          </a:p>
          <a:p>
            <a:endParaRPr lang="en-US"/>
          </a:p>
          <a:p>
            <a:endParaRPr lang="en-US"/>
          </a:p>
          <a:p>
            <a:endParaRPr lang="en-US"/>
          </a:p>
          <a:p>
            <a:endParaRPr lang="en-US"/>
          </a:p>
          <a:p>
            <a:r>
              <a:rPr lang="en-US"/>
              <a:t>Equation 1: Basic Optimisation Problem</a:t>
            </a:r>
          </a:p>
          <a:p>
            <a:endParaRPr lang="en-US"/>
          </a:p>
          <a:p>
            <a:r>
              <a:rPr lang="en-US"/>
              <a:t>𝑚𝑖𝑛.𝑓(𝑥),𝑥 ∈Ω</a:t>
            </a:r>
          </a:p>
          <a:p>
            <a:endParaRPr lang="en-US"/>
          </a:p>
          <a:p>
            <a:r>
              <a:rPr lang="en-US"/>
              <a:t>Where 𝑓(𝑥) is the objective function, 𝑥 is the decision variable and Ω represents the set of constraints that limit the solution space. (Lucas Downey, 2022; Stephen J. Wright, 2024)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Definition and Importance:</a:t>
            </a:r>
          </a:p>
          <a:p>
            <a:endParaRPr lang="en-US"/>
          </a:p>
          <a:p>
            <a:endParaRPr lang="en-US"/>
          </a:p>
          <a:p>
            <a:r>
              <a:rPr lang="en-US"/>
              <a:t>These are critical for proactive decision-making and system reliability.</a:t>
            </a:r>
          </a:p>
          <a:p>
            <a:endParaRPr lang="en-US"/>
          </a:p>
          <a:p>
            <a:endParaRPr lang="en-US"/>
          </a:p>
          <a:p>
            <a:r>
              <a:rPr lang="en-US"/>
              <a:t>Real-World Applications:</a:t>
            </a:r>
          </a:p>
          <a:p>
            <a:endParaRPr lang="en-US"/>
          </a:p>
          <a:p>
            <a:r>
              <a:rPr lang="en-US"/>
              <a:t>Demand Forecasting: </a:t>
            </a:r>
          </a:p>
          <a:p>
            <a:endParaRPr lang="en-US"/>
          </a:p>
          <a:p>
            <a:r>
              <a:rPr lang="en-US"/>
              <a:t>Predicting energy consumption trends to avoid over/underproduction.</a:t>
            </a:r>
          </a:p>
          <a:p>
            <a:endParaRPr lang="en-US"/>
          </a:p>
          <a:p>
            <a:endParaRPr lang="en-US"/>
          </a:p>
          <a:p>
            <a:r>
              <a:rPr lang="en-US"/>
              <a:t>Renewable Generation Forecasting: </a:t>
            </a:r>
          </a:p>
          <a:p>
            <a:endParaRPr lang="en-US"/>
          </a:p>
          <a:p>
            <a:r>
              <a:rPr lang="en-US"/>
              <a:t>Estimating solar and wind power output based on weather data.</a:t>
            </a:r>
          </a:p>
          <a:p>
            <a:endParaRPr lang="en-US"/>
          </a:p>
          <a:p>
            <a:endParaRPr lang="en-US"/>
          </a:p>
          <a:p>
            <a:r>
              <a:rPr lang="en-US"/>
              <a:t>Anomaly Detection: </a:t>
            </a:r>
          </a:p>
          <a:p>
            <a:endParaRPr lang="en-US"/>
          </a:p>
          <a:p>
            <a:r>
              <a:rPr lang="en-US"/>
              <a:t>Identifying irregularities in energy usage to detect faults or inefficiencies.</a:t>
            </a:r>
          </a:p>
          <a:p>
            <a:endParaRPr lang="en-US"/>
          </a:p>
          <a:p>
            <a:endParaRPr lang="en-US"/>
          </a:p>
          <a:p>
            <a:endParaRPr lang="en-US"/>
          </a:p>
          <a:p>
            <a:r>
              <a:rPr lang="en-US"/>
              <a:t>Challenges in Prediction:</a:t>
            </a:r>
          </a:p>
          <a:p>
            <a:endParaRPr lang="en-US"/>
          </a:p>
          <a:p>
            <a:r>
              <a:rPr lang="en-US"/>
              <a:t>Inconsistent or incomplete data.</a:t>
            </a:r>
          </a:p>
          <a:p>
            <a:endParaRPr lang="en-US"/>
          </a:p>
          <a:p>
            <a:r>
              <a:rPr lang="en-US"/>
              <a:t>High variability in renewable energy sources like solar and wind.</a:t>
            </a:r>
          </a:p>
          <a:p>
            <a:endParaRPr lang="en-US"/>
          </a:p>
          <a:p>
            <a:r>
              <a:rPr lang="en-US"/>
              <a:t>Balancing model complexity with real-time operational constraints.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Industrial Communication Protocols</a:t>
            </a:r>
          </a:p>
          <a:p>
            <a:r>
              <a:rPr lang="en-US"/>
              <a:t>Modbus</a:t>
            </a:r>
          </a:p>
          <a:p>
            <a:endParaRPr lang="en-US"/>
          </a:p>
          <a:p>
            <a:r>
              <a:rPr lang="en-US"/>
              <a:t>Variants: Modbus RTU (serial) and Modbus TCP (Ethernet).</a:t>
            </a:r>
          </a:p>
          <a:p>
            <a:r>
              <a:rPr lang="en-US"/>
              <a:t>Used for: Communication between energy meters, inverters, and controllers.</a:t>
            </a:r>
          </a:p>
          <a:p>
            <a:endParaRPr lang="en-US"/>
          </a:p>
          <a:p>
            <a:r>
              <a:rPr lang="en-US"/>
              <a:t>KNX</a:t>
            </a:r>
          </a:p>
          <a:p>
            <a:endParaRPr lang="en-US"/>
          </a:p>
          <a:p>
            <a:r>
              <a:rPr lang="en-US"/>
              <a:t>Used for: Building automation, including energy management and monitoring.</a:t>
            </a:r>
          </a:p>
          <a:p>
            <a:r>
              <a:rPr lang="en-US"/>
              <a:t>Key Feature: Interoperability in smart buildings.</a:t>
            </a:r>
          </a:p>
          <a:p>
            <a:endParaRPr lang="en-US"/>
          </a:p>
          <a:p>
            <a:r>
              <a:rPr lang="en-US"/>
              <a:t>CAN (Controller Area Network)</a:t>
            </a:r>
          </a:p>
          <a:p>
            <a:endParaRPr lang="en-US"/>
          </a:p>
          <a:p>
            <a:r>
              <a:rPr lang="en-US"/>
              <a:t>Variants: CANopen, J1939.</a:t>
            </a:r>
          </a:p>
          <a:p>
            <a:r>
              <a:rPr lang="en-US"/>
              <a:t>Used for: Monitoring and control of devices in automotive and industrial energy systems.</a:t>
            </a:r>
          </a:p>
          <a:p>
            <a:r>
              <a:rPr lang="en-US"/>
              <a:t>Key Feature: Reliable and robust communication in harsh environments.</a:t>
            </a:r>
          </a:p>
          <a:p>
            <a:r>
              <a:rPr lang="en-US"/>
              <a:t>BACnet (Building Automation and Control Network)</a:t>
            </a:r>
          </a:p>
          <a:p>
            <a:endParaRPr lang="en-US"/>
          </a:p>
          <a:p>
            <a:r>
              <a:rPr lang="en-US"/>
              <a:t>Used for: HVAC, lighting, and energy management in buildings.</a:t>
            </a:r>
          </a:p>
          <a:p>
            <a:r>
              <a:rPr lang="en-US"/>
              <a:t>Key Feature: Standardized for building automation systems.</a:t>
            </a:r>
          </a:p>
          <a:p>
            <a:r>
              <a:rPr lang="en-US"/>
              <a:t>M-Bus (Meter-Bus)</a:t>
            </a:r>
          </a:p>
          <a:p>
            <a:endParaRPr lang="en-US"/>
          </a:p>
          <a:p>
            <a:r>
              <a:rPr lang="en-US"/>
              <a:t>Used for: Metering applications like electricity, gas, and water meters.</a:t>
            </a:r>
          </a:p>
          <a:p>
            <a:r>
              <a:rPr lang="en-US"/>
              <a:t>Key Feature: Optimized for battery-powered meters.</a:t>
            </a:r>
          </a:p>
          <a:p>
            <a:r>
              <a:rPr lang="en-US"/>
              <a:t>IoT and Cloud Communication Protocols</a:t>
            </a:r>
          </a:p>
          <a:p>
            <a:r>
              <a:rPr lang="en-US"/>
              <a:t>MQTT (Message Queuing Telemetry Transport)</a:t>
            </a:r>
          </a:p>
          <a:p>
            <a:endParaRPr lang="en-US"/>
          </a:p>
          <a:p>
            <a:r>
              <a:rPr lang="en-US"/>
              <a:t>Used for: Cloud-based energy monitoring and IoT platforms.</a:t>
            </a:r>
          </a:p>
          <a:p>
            <a:r>
              <a:rPr lang="en-US"/>
              <a:t>Key Feature: Lightweight and efficient for low-bandwidth environments.</a:t>
            </a:r>
          </a:p>
          <a:p>
            <a:r>
              <a:rPr lang="en-US"/>
              <a:t>CoAP (Constrained Application Protocol)</a:t>
            </a:r>
          </a:p>
          <a:p>
            <a:endParaRPr lang="en-US"/>
          </a:p>
          <a:p>
            <a:r>
              <a:rPr lang="en-US"/>
              <a:t>Used for: Energy monitoring in constrained devices and IoT systems.</a:t>
            </a:r>
          </a:p>
          <a:p>
            <a:r>
              <a:rPr lang="en-US"/>
              <a:t>Key Feature: RESTful protocol optimized for small devices.</a:t>
            </a:r>
          </a:p>
          <a:p>
            <a:r>
              <a:rPr lang="en-US"/>
              <a:t>AMQP (Advanced Message Queuing Protocol)</a:t>
            </a:r>
          </a:p>
          <a:p>
            <a:endParaRPr lang="en-US"/>
          </a:p>
          <a:p>
            <a:r>
              <a:rPr lang="en-US"/>
              <a:t>Used for: High-performance messaging in cloud applications.</a:t>
            </a:r>
          </a:p>
          <a:p>
            <a:r>
              <a:rPr lang="en-US"/>
              <a:t>Key Feature: Robust messaging for energy data transmission.</a:t>
            </a:r>
          </a:p>
          <a:p>
            <a:r>
              <a:rPr lang="en-US"/>
              <a:t>DDS (Data Distribution Service)</a:t>
            </a:r>
          </a:p>
          <a:p>
            <a:endParaRPr lang="en-US"/>
          </a:p>
          <a:p>
            <a:r>
              <a:rPr lang="en-US"/>
              <a:t>Used for: Real-time energy system monitoring and control.</a:t>
            </a:r>
          </a:p>
          <a:p>
            <a:r>
              <a:rPr lang="en-US"/>
              <a:t>Key Feature: High-speed and reliable communication.</a:t>
            </a:r>
          </a:p>
          <a:p>
            <a:r>
              <a:rPr lang="en-US"/>
              <a:t>LwM2M (Lightweight Machine-to-Machine)</a:t>
            </a:r>
          </a:p>
          <a:p>
            <a:endParaRPr lang="en-US"/>
          </a:p>
          <a:p>
            <a:r>
              <a:rPr lang="en-US"/>
              <a:t>Used for: IoT device management and energy monitoring.</a:t>
            </a:r>
          </a:p>
          <a:p>
            <a:r>
              <a:rPr lang="en-US"/>
              <a:t>Key Feature: Efficient device management for constrained devices.</a:t>
            </a:r>
          </a:p>
          <a:p>
            <a:r>
              <a:rPr lang="en-US"/>
              <a:t>Energy-Specific Protocols</a:t>
            </a:r>
          </a:p>
          <a:p>
            <a:r>
              <a:rPr lang="en-US"/>
              <a:t>IEC 61850</a:t>
            </a:r>
          </a:p>
          <a:p>
            <a:endParaRPr lang="en-US"/>
          </a:p>
          <a:p>
            <a:r>
              <a:rPr lang="en-US"/>
              <a:t>Used for: Substation automation and energy system monitoring.</a:t>
            </a:r>
          </a:p>
          <a:p>
            <a:r>
              <a:rPr lang="en-US"/>
              <a:t>Key Feature: Standardized protocol for electrical utilities.</a:t>
            </a:r>
          </a:p>
          <a:p>
            <a:r>
              <a:rPr lang="en-US"/>
              <a:t>DNP3 (Distributed Network Protocol)</a:t>
            </a:r>
          </a:p>
          <a:p>
            <a:endParaRPr lang="en-US"/>
          </a:p>
          <a:p>
            <a:r>
              <a:rPr lang="en-US"/>
              <a:t>Used for: Energy monitoring in SCADA systems.</a:t>
            </a:r>
          </a:p>
          <a:p>
            <a:r>
              <a:rPr lang="en-US"/>
              <a:t>Key Feature: Designed for reliable communication over long distances.</a:t>
            </a:r>
          </a:p>
          <a:p>
            <a:r>
              <a:rPr lang="en-US"/>
              <a:t>OPC UA (Open Platform Communications Unified Architecture)</a:t>
            </a:r>
          </a:p>
          <a:p>
            <a:endParaRPr lang="en-US"/>
          </a:p>
          <a:p>
            <a:r>
              <a:rPr lang="en-US"/>
              <a:t>Used for: Interoperability in industrial and energy systems.</a:t>
            </a:r>
          </a:p>
          <a:p>
            <a:r>
              <a:rPr lang="en-US"/>
              <a:t>Key Feature: Platform-independent and secure.</a:t>
            </a:r>
          </a:p>
          <a:p>
            <a:r>
              <a:rPr lang="en-US"/>
              <a:t>Wireless Protocols</a:t>
            </a:r>
          </a:p>
          <a:p>
            <a:r>
              <a:rPr lang="en-US"/>
              <a:t>LoRaWAN</a:t>
            </a:r>
          </a:p>
          <a:p>
            <a:endParaRPr lang="en-US"/>
          </a:p>
          <a:p>
            <a:r>
              <a:rPr lang="en-US"/>
              <a:t>Used for: Long-range energy monitoring in remote locations.</a:t>
            </a:r>
          </a:p>
          <a:p>
            <a:r>
              <a:rPr lang="en-US"/>
              <a:t>Key Feature: Low power and long-range communication.</a:t>
            </a:r>
          </a:p>
          <a:p>
            <a:r>
              <a:rPr lang="en-US"/>
              <a:t>Zigbee</a:t>
            </a:r>
          </a:p>
          <a:p>
            <a:endParaRPr lang="en-US"/>
          </a:p>
          <a:p>
            <a:r>
              <a:rPr lang="en-US"/>
              <a:t>Used for: Smart energy devices and home automation.</a:t>
            </a:r>
          </a:p>
          <a:p>
            <a:r>
              <a:rPr lang="en-US"/>
              <a:t>Key Feature: Mesh networking for scalability.</a:t>
            </a:r>
          </a:p>
          <a:p>
            <a:r>
              <a:rPr lang="en-US"/>
              <a:t>Sigfox</a:t>
            </a:r>
          </a:p>
          <a:p>
            <a:endParaRPr lang="en-US"/>
          </a:p>
          <a:p>
            <a:r>
              <a:rPr lang="en-US"/>
              <a:t>Used for: Remote energy monitoring and IoT applications.</a:t>
            </a:r>
          </a:p>
          <a:p>
            <a:r>
              <a:rPr lang="en-US"/>
              <a:t>Key Feature: Ultra-narrowband communication.</a:t>
            </a:r>
          </a:p>
          <a:p>
            <a:r>
              <a:rPr lang="en-US"/>
              <a:t>Wi-Fi</a:t>
            </a:r>
          </a:p>
          <a:p>
            <a:endParaRPr lang="en-US"/>
          </a:p>
          <a:p>
            <a:r>
              <a:rPr lang="en-US"/>
              <a:t>Used for: Local energy monitoring systems.</a:t>
            </a:r>
          </a:p>
          <a:p>
            <a:r>
              <a:rPr lang="en-US"/>
              <a:t>Key Feature: High-speed communication.</a:t>
            </a:r>
          </a:p>
          <a:p>
            <a:r>
              <a:rPr lang="en-US"/>
              <a:t>Bluetooth Low Energy (BLE)</a:t>
            </a:r>
          </a:p>
          <a:p>
            <a:endParaRPr lang="en-US"/>
          </a:p>
          <a:p>
            <a:r>
              <a:rPr lang="en-US"/>
              <a:t>Used for: Short-range monitoring and configuration of energy devices.</a:t>
            </a:r>
          </a:p>
          <a:p>
            <a:r>
              <a:rPr lang="en-US"/>
              <a:t>Key Feature: Energy-efficient communication.</a:t>
            </a:r>
          </a:p>
          <a:p>
            <a:r>
              <a:rPr lang="en-US"/>
              <a:t>Emerging Protocols</a:t>
            </a:r>
          </a:p>
          <a:p>
            <a:r>
              <a:rPr lang="en-US"/>
              <a:t>IEEE 2030.5 (Smart Energy Profile 2.0)</a:t>
            </a:r>
          </a:p>
          <a:p>
            <a:endParaRPr lang="en-US"/>
          </a:p>
          <a:p>
            <a:r>
              <a:rPr lang="en-US"/>
              <a:t>Used for: Communication between energy management systems and distributed energy resources (DERs).</a:t>
            </a:r>
          </a:p>
          <a:p>
            <a:r>
              <a:rPr lang="en-US"/>
              <a:t>Key Feature: Designed for smart grid applications.</a:t>
            </a:r>
          </a:p>
          <a:p>
            <a:r>
              <a:rPr lang="en-US"/>
              <a:t>OpenADR (Open Automated Demand Response)</a:t>
            </a:r>
          </a:p>
          <a:p>
            <a:endParaRPr lang="en-US"/>
          </a:p>
          <a:p>
            <a:r>
              <a:rPr lang="en-US"/>
              <a:t>Used for: Demand response and energy load control.</a:t>
            </a:r>
          </a:p>
          <a:p>
            <a:r>
              <a:rPr lang="en-US"/>
              <a:t>Key Feature: Facilitates real-time energy demand management.</a:t>
            </a:r>
          </a:p>
          <a:p>
            <a:r>
              <a:rPr lang="en-US"/>
              <a:t>RESTful APIs</a:t>
            </a:r>
          </a:p>
          <a:p>
            <a:endParaRPr lang="en-US"/>
          </a:p>
          <a:p>
            <a:r>
              <a:rPr lang="en-US"/>
              <a:t>Used for: Integrating modern cloud-based energy monitoring systems.</a:t>
            </a:r>
          </a:p>
          <a:p>
            <a:r>
              <a:rPr lang="en-US"/>
              <a:t>Key Feature: Easy integration with web-based platforms.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Energy Flow: Generation → Distribution → Consumption.</a:t>
            </a:r>
          </a:p>
          <a:p>
            <a:endParaRPr lang="en-US"/>
          </a:p>
          <a:p>
            <a:r>
              <a:rPr lang="en-US"/>
              <a:t>Challenges: Intermittency, demand variability, and system efficiency.</a:t>
            </a:r>
          </a:p>
          <a:p>
            <a:endParaRPr lang="en-US"/>
          </a:p>
          <a:p>
            <a:r>
              <a:rPr lang="en-US"/>
              <a:t>Key Players: Solar PV, batteries, wind turbines, and smart grids.</a:t>
            </a:r>
          </a:p>
          <a:p>
            <a:endParaRPr lang="en-US"/>
          </a:p>
          <a:p>
            <a:r>
              <a:rPr lang="en-US"/>
              <a:t>Role of Technology: Automation, real-time monitoring, and control.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Energy Flow: Generation → Distribution → Consumption.</a:t>
            </a:r>
          </a:p>
          <a:p>
            <a:endParaRPr lang="en-US"/>
          </a:p>
          <a:p>
            <a:r>
              <a:rPr lang="en-US"/>
              <a:t>Challenges: Intermittency, demand variability, and system efficiency.</a:t>
            </a:r>
          </a:p>
          <a:p>
            <a:endParaRPr lang="en-US"/>
          </a:p>
          <a:p>
            <a:r>
              <a:rPr lang="en-US"/>
              <a:t>Key Players: Solar PV, batteries, wind turbines, and smart grids.</a:t>
            </a:r>
          </a:p>
          <a:p>
            <a:endParaRPr lang="en-US"/>
          </a:p>
          <a:p>
            <a:r>
              <a:rPr lang="en-US"/>
              <a:t>Role of Technology: Automation, real-time monitoring, and control.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Industrial Communication Protocols</a:t>
            </a:r>
          </a:p>
          <a:p>
            <a:r>
              <a:rPr lang="en-US"/>
              <a:t>Modbus</a:t>
            </a:r>
          </a:p>
          <a:p>
            <a:endParaRPr lang="en-US"/>
          </a:p>
          <a:p>
            <a:r>
              <a:rPr lang="en-US"/>
              <a:t>Variants: Modbus RTU (serial) and Modbus TCP (Ethernet).</a:t>
            </a:r>
          </a:p>
          <a:p>
            <a:r>
              <a:rPr lang="en-US"/>
              <a:t>Used for: Communication between energy meters, inverters, and controllers.</a:t>
            </a:r>
          </a:p>
          <a:p>
            <a:endParaRPr lang="en-US"/>
          </a:p>
          <a:p>
            <a:r>
              <a:rPr lang="en-US"/>
              <a:t>KNX</a:t>
            </a:r>
          </a:p>
          <a:p>
            <a:endParaRPr lang="en-US"/>
          </a:p>
          <a:p>
            <a:r>
              <a:rPr lang="en-US"/>
              <a:t>Used for: Building automation, including energy management and monitoring.</a:t>
            </a:r>
          </a:p>
          <a:p>
            <a:r>
              <a:rPr lang="en-US"/>
              <a:t>Key Feature: Interoperability in smart buildings.</a:t>
            </a:r>
          </a:p>
          <a:p>
            <a:endParaRPr lang="en-US"/>
          </a:p>
          <a:p>
            <a:r>
              <a:rPr lang="en-US"/>
              <a:t>CAN (Controller Area Network)</a:t>
            </a:r>
          </a:p>
          <a:p>
            <a:endParaRPr lang="en-US"/>
          </a:p>
          <a:p>
            <a:r>
              <a:rPr lang="en-US"/>
              <a:t>Variants: CANopen, J1939.</a:t>
            </a:r>
          </a:p>
          <a:p>
            <a:r>
              <a:rPr lang="en-US"/>
              <a:t>Used for: Monitoring and control of devices in automotive and industrial energy systems.</a:t>
            </a:r>
          </a:p>
          <a:p>
            <a:r>
              <a:rPr lang="en-US"/>
              <a:t>Key Feature: Reliable and robust communication in harsh environments.</a:t>
            </a:r>
          </a:p>
          <a:p>
            <a:r>
              <a:rPr lang="en-US"/>
              <a:t>BACnet (Building Automation and Control Network)</a:t>
            </a:r>
          </a:p>
          <a:p>
            <a:endParaRPr lang="en-US"/>
          </a:p>
          <a:p>
            <a:r>
              <a:rPr lang="en-US"/>
              <a:t>Used for: HVAC, lighting, and energy management in buildings.</a:t>
            </a:r>
          </a:p>
          <a:p>
            <a:r>
              <a:rPr lang="en-US"/>
              <a:t>Key Feature: Standardized for building automation systems.</a:t>
            </a:r>
          </a:p>
          <a:p>
            <a:r>
              <a:rPr lang="en-US"/>
              <a:t>M-Bus (Meter-Bus)</a:t>
            </a:r>
          </a:p>
          <a:p>
            <a:endParaRPr lang="en-US"/>
          </a:p>
          <a:p>
            <a:r>
              <a:rPr lang="en-US"/>
              <a:t>Used for: Metering applications like electricity, gas, and water meters.</a:t>
            </a:r>
          </a:p>
          <a:p>
            <a:r>
              <a:rPr lang="en-US"/>
              <a:t>Key Feature: Optimized for battery-powered meters.</a:t>
            </a:r>
          </a:p>
          <a:p>
            <a:r>
              <a:rPr lang="en-US"/>
              <a:t>IoT and Cloud Communication Protocols</a:t>
            </a:r>
          </a:p>
          <a:p>
            <a:r>
              <a:rPr lang="en-US"/>
              <a:t>MQTT (Message Queuing Telemetry Transport)</a:t>
            </a:r>
          </a:p>
          <a:p>
            <a:endParaRPr lang="en-US"/>
          </a:p>
          <a:p>
            <a:r>
              <a:rPr lang="en-US"/>
              <a:t>Used for: Cloud-based energy monitoring and IoT platforms.</a:t>
            </a:r>
          </a:p>
          <a:p>
            <a:r>
              <a:rPr lang="en-US"/>
              <a:t>Key Feature: Lightweight and efficient for low-bandwidth environments.</a:t>
            </a:r>
          </a:p>
          <a:p>
            <a:r>
              <a:rPr lang="en-US"/>
              <a:t>CoAP (Constrained Application Protocol)</a:t>
            </a:r>
          </a:p>
          <a:p>
            <a:endParaRPr lang="en-US"/>
          </a:p>
          <a:p>
            <a:r>
              <a:rPr lang="en-US"/>
              <a:t>Used for: Energy monitoring in constrained devices and IoT systems.</a:t>
            </a:r>
          </a:p>
          <a:p>
            <a:r>
              <a:rPr lang="en-US"/>
              <a:t>Key Feature: RESTful protocol optimized for small devices.</a:t>
            </a:r>
          </a:p>
          <a:p>
            <a:r>
              <a:rPr lang="en-US"/>
              <a:t>AMQP (Advanced Message Queuing Protocol)</a:t>
            </a:r>
          </a:p>
          <a:p>
            <a:endParaRPr lang="en-US"/>
          </a:p>
          <a:p>
            <a:r>
              <a:rPr lang="en-US"/>
              <a:t>Used for: High-performance messaging in cloud applications.</a:t>
            </a:r>
          </a:p>
          <a:p>
            <a:r>
              <a:rPr lang="en-US"/>
              <a:t>Key Feature: Robust messaging for energy data transmission.</a:t>
            </a:r>
          </a:p>
          <a:p>
            <a:r>
              <a:rPr lang="en-US"/>
              <a:t>DDS (Data Distribution Service)</a:t>
            </a:r>
          </a:p>
          <a:p>
            <a:endParaRPr lang="en-US"/>
          </a:p>
          <a:p>
            <a:r>
              <a:rPr lang="en-US"/>
              <a:t>Used for: Real-time energy system monitoring and control.</a:t>
            </a:r>
          </a:p>
          <a:p>
            <a:r>
              <a:rPr lang="en-US"/>
              <a:t>Key Feature: High-speed and reliable communication.</a:t>
            </a:r>
          </a:p>
          <a:p>
            <a:r>
              <a:rPr lang="en-US"/>
              <a:t>LwM2M (Lightweight Machine-to-Machine)</a:t>
            </a:r>
          </a:p>
          <a:p>
            <a:endParaRPr lang="en-US"/>
          </a:p>
          <a:p>
            <a:r>
              <a:rPr lang="en-US"/>
              <a:t>Used for: IoT device management and energy monitoring.</a:t>
            </a:r>
          </a:p>
          <a:p>
            <a:r>
              <a:rPr lang="en-US"/>
              <a:t>Key Feature: Efficient device management for constrained devices.</a:t>
            </a:r>
          </a:p>
          <a:p>
            <a:r>
              <a:rPr lang="en-US"/>
              <a:t>Energy-Specific Protocols</a:t>
            </a:r>
          </a:p>
          <a:p>
            <a:r>
              <a:rPr lang="en-US"/>
              <a:t>IEC 61850</a:t>
            </a:r>
          </a:p>
          <a:p>
            <a:endParaRPr lang="en-US"/>
          </a:p>
          <a:p>
            <a:r>
              <a:rPr lang="en-US"/>
              <a:t>Used for: Substation automation and energy system monitoring.</a:t>
            </a:r>
          </a:p>
          <a:p>
            <a:r>
              <a:rPr lang="en-US"/>
              <a:t>Key Feature: Standardized protocol for electrical utilities.</a:t>
            </a:r>
          </a:p>
          <a:p>
            <a:r>
              <a:rPr lang="en-US"/>
              <a:t>DNP3 (Distributed Network Protocol)</a:t>
            </a:r>
          </a:p>
          <a:p>
            <a:endParaRPr lang="en-US"/>
          </a:p>
          <a:p>
            <a:r>
              <a:rPr lang="en-US"/>
              <a:t>Used for: Energy monitoring in SCADA systems.</a:t>
            </a:r>
          </a:p>
          <a:p>
            <a:r>
              <a:rPr lang="en-US"/>
              <a:t>Key Feature: Designed for reliable communication over long distances.</a:t>
            </a:r>
          </a:p>
          <a:p>
            <a:r>
              <a:rPr lang="en-US"/>
              <a:t>OPC UA (Open Platform Communications Unified Architecture)</a:t>
            </a:r>
          </a:p>
          <a:p>
            <a:endParaRPr lang="en-US"/>
          </a:p>
          <a:p>
            <a:r>
              <a:rPr lang="en-US"/>
              <a:t>Used for: Interoperability in industrial and energy systems.</a:t>
            </a:r>
          </a:p>
          <a:p>
            <a:r>
              <a:rPr lang="en-US"/>
              <a:t>Key Feature: Platform-independent and secure.</a:t>
            </a:r>
          </a:p>
          <a:p>
            <a:r>
              <a:rPr lang="en-US"/>
              <a:t>Wireless Protocols</a:t>
            </a:r>
          </a:p>
          <a:p>
            <a:r>
              <a:rPr lang="en-US"/>
              <a:t>LoRaWAN</a:t>
            </a:r>
          </a:p>
          <a:p>
            <a:endParaRPr lang="en-US"/>
          </a:p>
          <a:p>
            <a:r>
              <a:rPr lang="en-US"/>
              <a:t>Used for: Long-range energy monitoring in remote locations.</a:t>
            </a:r>
          </a:p>
          <a:p>
            <a:r>
              <a:rPr lang="en-US"/>
              <a:t>Key Feature: Low power and long-range communication.</a:t>
            </a:r>
          </a:p>
          <a:p>
            <a:r>
              <a:rPr lang="en-US"/>
              <a:t>Zigbee</a:t>
            </a:r>
          </a:p>
          <a:p>
            <a:endParaRPr lang="en-US"/>
          </a:p>
          <a:p>
            <a:r>
              <a:rPr lang="en-US"/>
              <a:t>Used for: Smart energy devices and home automation.</a:t>
            </a:r>
          </a:p>
          <a:p>
            <a:r>
              <a:rPr lang="en-US"/>
              <a:t>Key Feature: Mesh networking for scalability.</a:t>
            </a:r>
          </a:p>
          <a:p>
            <a:r>
              <a:rPr lang="en-US"/>
              <a:t>Sigfox</a:t>
            </a:r>
          </a:p>
          <a:p>
            <a:endParaRPr lang="en-US"/>
          </a:p>
          <a:p>
            <a:r>
              <a:rPr lang="en-US"/>
              <a:t>Used for: Remote energy monitoring and IoT applications.</a:t>
            </a:r>
          </a:p>
          <a:p>
            <a:r>
              <a:rPr lang="en-US"/>
              <a:t>Key Feature: Ultra-narrowband communication.</a:t>
            </a:r>
          </a:p>
          <a:p>
            <a:r>
              <a:rPr lang="en-US"/>
              <a:t>Wi-Fi</a:t>
            </a:r>
          </a:p>
          <a:p>
            <a:endParaRPr lang="en-US"/>
          </a:p>
          <a:p>
            <a:r>
              <a:rPr lang="en-US"/>
              <a:t>Used for: Local energy monitoring systems.</a:t>
            </a:r>
          </a:p>
          <a:p>
            <a:r>
              <a:rPr lang="en-US"/>
              <a:t>Key Feature: High-speed communication.</a:t>
            </a:r>
          </a:p>
          <a:p>
            <a:r>
              <a:rPr lang="en-US"/>
              <a:t>Bluetooth Low Energy (BLE)</a:t>
            </a:r>
          </a:p>
          <a:p>
            <a:endParaRPr lang="en-US"/>
          </a:p>
          <a:p>
            <a:r>
              <a:rPr lang="en-US"/>
              <a:t>Used for: Short-range monitoring and configuration of energy devices.</a:t>
            </a:r>
          </a:p>
          <a:p>
            <a:r>
              <a:rPr lang="en-US"/>
              <a:t>Key Feature: Energy-efficient communication.</a:t>
            </a:r>
          </a:p>
          <a:p>
            <a:r>
              <a:rPr lang="en-US"/>
              <a:t>Emerging Protocols</a:t>
            </a:r>
          </a:p>
          <a:p>
            <a:r>
              <a:rPr lang="en-US"/>
              <a:t>IEEE 2030.5 (Smart Energy Profile 2.0)</a:t>
            </a:r>
          </a:p>
          <a:p>
            <a:endParaRPr lang="en-US"/>
          </a:p>
          <a:p>
            <a:r>
              <a:rPr lang="en-US"/>
              <a:t>Used for: Communication between energy management systems and distributed energy resources (DERs).</a:t>
            </a:r>
          </a:p>
          <a:p>
            <a:r>
              <a:rPr lang="en-US"/>
              <a:t>Key Feature: Designed for smart grid applications.</a:t>
            </a:r>
          </a:p>
          <a:p>
            <a:r>
              <a:rPr lang="en-US"/>
              <a:t>OpenADR (Open Automated Demand Response)</a:t>
            </a:r>
          </a:p>
          <a:p>
            <a:endParaRPr lang="en-US"/>
          </a:p>
          <a:p>
            <a:r>
              <a:rPr lang="en-US"/>
              <a:t>Used for: Demand response and energy load control.</a:t>
            </a:r>
          </a:p>
          <a:p>
            <a:r>
              <a:rPr lang="en-US"/>
              <a:t>Key Feature: Facilitates real-time energy demand management.</a:t>
            </a:r>
          </a:p>
          <a:p>
            <a:r>
              <a:rPr lang="en-US"/>
              <a:t>RESTful APIs</a:t>
            </a:r>
          </a:p>
          <a:p>
            <a:endParaRPr lang="en-US"/>
          </a:p>
          <a:p>
            <a:r>
              <a:rPr lang="en-US"/>
              <a:t>Used for: Integrating modern cloud-based energy monitoring systems.</a:t>
            </a:r>
          </a:p>
          <a:p>
            <a:r>
              <a:rPr lang="en-US"/>
              <a:t>Key Feature: Easy integration with web-based platforms.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Industrial Communication Protocols</a:t>
            </a:r>
          </a:p>
          <a:p>
            <a:r>
              <a:rPr lang="en-US"/>
              <a:t>Modbus</a:t>
            </a:r>
          </a:p>
          <a:p>
            <a:endParaRPr lang="en-US"/>
          </a:p>
          <a:p>
            <a:r>
              <a:rPr lang="en-US"/>
              <a:t>Variants: Modbus RTU (serial) and Modbus TCP (Ethernet).</a:t>
            </a:r>
          </a:p>
          <a:p>
            <a:r>
              <a:rPr lang="en-US"/>
              <a:t>Used for: Communication between energy meters, inverters, and controllers.</a:t>
            </a:r>
          </a:p>
          <a:p>
            <a:endParaRPr lang="en-US"/>
          </a:p>
          <a:p>
            <a:r>
              <a:rPr lang="en-US"/>
              <a:t>KNX</a:t>
            </a:r>
          </a:p>
          <a:p>
            <a:endParaRPr lang="en-US"/>
          </a:p>
          <a:p>
            <a:r>
              <a:rPr lang="en-US"/>
              <a:t>Used for: Building automation, including energy management and monitoring.</a:t>
            </a:r>
          </a:p>
          <a:p>
            <a:r>
              <a:rPr lang="en-US"/>
              <a:t>Key Feature: Interoperability in smart buildings.</a:t>
            </a:r>
          </a:p>
          <a:p>
            <a:endParaRPr lang="en-US"/>
          </a:p>
          <a:p>
            <a:r>
              <a:rPr lang="en-US"/>
              <a:t>CAN (Controller Area Network)</a:t>
            </a:r>
          </a:p>
          <a:p>
            <a:endParaRPr lang="en-US"/>
          </a:p>
          <a:p>
            <a:r>
              <a:rPr lang="en-US"/>
              <a:t>Variants: CANopen, J1939.</a:t>
            </a:r>
          </a:p>
          <a:p>
            <a:r>
              <a:rPr lang="en-US"/>
              <a:t>Used for: Monitoring and control of devices in automotive and industrial energy systems.</a:t>
            </a:r>
          </a:p>
          <a:p>
            <a:r>
              <a:rPr lang="en-US"/>
              <a:t>Key Feature: Reliable and robust communication in harsh environments.</a:t>
            </a:r>
          </a:p>
          <a:p>
            <a:r>
              <a:rPr lang="en-US"/>
              <a:t>BACnet (Building Automation and Control Network)</a:t>
            </a:r>
          </a:p>
          <a:p>
            <a:endParaRPr lang="en-US"/>
          </a:p>
          <a:p>
            <a:r>
              <a:rPr lang="en-US"/>
              <a:t>Used for: HVAC, lighting, and energy management in buildings.</a:t>
            </a:r>
          </a:p>
          <a:p>
            <a:r>
              <a:rPr lang="en-US"/>
              <a:t>Key Feature: Standardized for building automation systems.</a:t>
            </a:r>
          </a:p>
          <a:p>
            <a:r>
              <a:rPr lang="en-US"/>
              <a:t>M-Bus (Meter-Bus)</a:t>
            </a:r>
          </a:p>
          <a:p>
            <a:endParaRPr lang="en-US"/>
          </a:p>
          <a:p>
            <a:r>
              <a:rPr lang="en-US"/>
              <a:t>Used for: Metering applications like electricity, gas, and water meters.</a:t>
            </a:r>
          </a:p>
          <a:p>
            <a:r>
              <a:rPr lang="en-US"/>
              <a:t>Key Feature: Optimized for battery-powered meters.</a:t>
            </a:r>
          </a:p>
          <a:p>
            <a:r>
              <a:rPr lang="en-US"/>
              <a:t>IoT and Cloud Communication Protocols</a:t>
            </a:r>
          </a:p>
          <a:p>
            <a:r>
              <a:rPr lang="en-US"/>
              <a:t>MQTT (Message Queuing Telemetry Transport)</a:t>
            </a:r>
          </a:p>
          <a:p>
            <a:endParaRPr lang="en-US"/>
          </a:p>
          <a:p>
            <a:r>
              <a:rPr lang="en-US"/>
              <a:t>Used for: Cloud-based energy monitoring and IoT platforms.</a:t>
            </a:r>
          </a:p>
          <a:p>
            <a:r>
              <a:rPr lang="en-US"/>
              <a:t>Key Feature: Lightweight and efficient for low-bandwidth environments.</a:t>
            </a:r>
          </a:p>
          <a:p>
            <a:r>
              <a:rPr lang="en-US"/>
              <a:t>CoAP (Constrained Application Protocol)</a:t>
            </a:r>
          </a:p>
          <a:p>
            <a:endParaRPr lang="en-US"/>
          </a:p>
          <a:p>
            <a:r>
              <a:rPr lang="en-US"/>
              <a:t>Used for: Energy monitoring in constrained devices and IoT systems.</a:t>
            </a:r>
          </a:p>
          <a:p>
            <a:r>
              <a:rPr lang="en-US"/>
              <a:t>Key Feature: RESTful protocol optimized for small devices.</a:t>
            </a:r>
          </a:p>
          <a:p>
            <a:r>
              <a:rPr lang="en-US"/>
              <a:t>AMQP (Advanced Message Queuing Protocol)</a:t>
            </a:r>
          </a:p>
          <a:p>
            <a:endParaRPr lang="en-US"/>
          </a:p>
          <a:p>
            <a:r>
              <a:rPr lang="en-US"/>
              <a:t>Used for: High-performance messaging in cloud applications.</a:t>
            </a:r>
          </a:p>
          <a:p>
            <a:r>
              <a:rPr lang="en-US"/>
              <a:t>Key Feature: Robust messaging for energy data transmission.</a:t>
            </a:r>
          </a:p>
          <a:p>
            <a:r>
              <a:rPr lang="en-US"/>
              <a:t>DDS (Data Distribution Service)</a:t>
            </a:r>
          </a:p>
          <a:p>
            <a:endParaRPr lang="en-US"/>
          </a:p>
          <a:p>
            <a:r>
              <a:rPr lang="en-US"/>
              <a:t>Used for: Real-time energy system monitoring and control.</a:t>
            </a:r>
          </a:p>
          <a:p>
            <a:r>
              <a:rPr lang="en-US"/>
              <a:t>Key Feature: High-speed and reliable communication.</a:t>
            </a:r>
          </a:p>
          <a:p>
            <a:r>
              <a:rPr lang="en-US"/>
              <a:t>LwM2M (Lightweight Machine-to-Machine)</a:t>
            </a:r>
          </a:p>
          <a:p>
            <a:endParaRPr lang="en-US"/>
          </a:p>
          <a:p>
            <a:r>
              <a:rPr lang="en-US"/>
              <a:t>Used for: IoT device management and energy monitoring.</a:t>
            </a:r>
          </a:p>
          <a:p>
            <a:r>
              <a:rPr lang="en-US"/>
              <a:t>Key Feature: Efficient device management for constrained devices.</a:t>
            </a:r>
          </a:p>
          <a:p>
            <a:r>
              <a:rPr lang="en-US"/>
              <a:t>Energy-Specific Protocols</a:t>
            </a:r>
          </a:p>
          <a:p>
            <a:r>
              <a:rPr lang="en-US"/>
              <a:t>IEC 61850</a:t>
            </a:r>
          </a:p>
          <a:p>
            <a:endParaRPr lang="en-US"/>
          </a:p>
          <a:p>
            <a:r>
              <a:rPr lang="en-US"/>
              <a:t>Used for: Substation automation and energy system monitoring.</a:t>
            </a:r>
          </a:p>
          <a:p>
            <a:r>
              <a:rPr lang="en-US"/>
              <a:t>Key Feature: Standardized protocol for electrical utilities.</a:t>
            </a:r>
          </a:p>
          <a:p>
            <a:r>
              <a:rPr lang="en-US"/>
              <a:t>DNP3 (Distributed Network Protocol)</a:t>
            </a:r>
          </a:p>
          <a:p>
            <a:endParaRPr lang="en-US"/>
          </a:p>
          <a:p>
            <a:r>
              <a:rPr lang="en-US"/>
              <a:t>Used for: Energy monitoring in SCADA systems.</a:t>
            </a:r>
          </a:p>
          <a:p>
            <a:r>
              <a:rPr lang="en-US"/>
              <a:t>Key Feature: Designed for reliable communication over long distances.</a:t>
            </a:r>
          </a:p>
          <a:p>
            <a:r>
              <a:rPr lang="en-US"/>
              <a:t>OPC UA (Open Platform Communications Unified Architecture)</a:t>
            </a:r>
          </a:p>
          <a:p>
            <a:endParaRPr lang="en-US"/>
          </a:p>
          <a:p>
            <a:r>
              <a:rPr lang="en-US"/>
              <a:t>Used for: Interoperability in industrial and energy systems.</a:t>
            </a:r>
          </a:p>
          <a:p>
            <a:r>
              <a:rPr lang="en-US"/>
              <a:t>Key Feature: Platform-independent and secure.</a:t>
            </a:r>
          </a:p>
          <a:p>
            <a:r>
              <a:rPr lang="en-US"/>
              <a:t>Wireless Protocols</a:t>
            </a:r>
          </a:p>
          <a:p>
            <a:r>
              <a:rPr lang="en-US"/>
              <a:t>LoRaWAN</a:t>
            </a:r>
          </a:p>
          <a:p>
            <a:endParaRPr lang="en-US"/>
          </a:p>
          <a:p>
            <a:r>
              <a:rPr lang="en-US"/>
              <a:t>Used for: Long-range energy monitoring in remote locations.</a:t>
            </a:r>
          </a:p>
          <a:p>
            <a:r>
              <a:rPr lang="en-US"/>
              <a:t>Key Feature: Low power and long-range communication.</a:t>
            </a:r>
          </a:p>
          <a:p>
            <a:r>
              <a:rPr lang="en-US"/>
              <a:t>Zigbee</a:t>
            </a:r>
          </a:p>
          <a:p>
            <a:endParaRPr lang="en-US"/>
          </a:p>
          <a:p>
            <a:r>
              <a:rPr lang="en-US"/>
              <a:t>Used for: Smart energy devices and home automation.</a:t>
            </a:r>
          </a:p>
          <a:p>
            <a:r>
              <a:rPr lang="en-US"/>
              <a:t>Key Feature: Mesh networking for scalability.</a:t>
            </a:r>
          </a:p>
          <a:p>
            <a:r>
              <a:rPr lang="en-US"/>
              <a:t>Sigfox</a:t>
            </a:r>
          </a:p>
          <a:p>
            <a:endParaRPr lang="en-US"/>
          </a:p>
          <a:p>
            <a:r>
              <a:rPr lang="en-US"/>
              <a:t>Used for: Remote energy monitoring and IoT applications.</a:t>
            </a:r>
          </a:p>
          <a:p>
            <a:r>
              <a:rPr lang="en-US"/>
              <a:t>Key Feature: Ultra-narrowband communication.</a:t>
            </a:r>
          </a:p>
          <a:p>
            <a:r>
              <a:rPr lang="en-US"/>
              <a:t>Wi-Fi</a:t>
            </a:r>
          </a:p>
          <a:p>
            <a:endParaRPr lang="en-US"/>
          </a:p>
          <a:p>
            <a:r>
              <a:rPr lang="en-US"/>
              <a:t>Used for: Local energy monitoring systems.</a:t>
            </a:r>
          </a:p>
          <a:p>
            <a:r>
              <a:rPr lang="en-US"/>
              <a:t>Key Feature: High-speed communication.</a:t>
            </a:r>
          </a:p>
          <a:p>
            <a:r>
              <a:rPr lang="en-US"/>
              <a:t>Bluetooth Low Energy (BLE)</a:t>
            </a:r>
          </a:p>
          <a:p>
            <a:endParaRPr lang="en-US"/>
          </a:p>
          <a:p>
            <a:r>
              <a:rPr lang="en-US"/>
              <a:t>Used for: Short-range monitoring and configuration of energy devices.</a:t>
            </a:r>
          </a:p>
          <a:p>
            <a:r>
              <a:rPr lang="en-US"/>
              <a:t>Key Feature: Energy-efficient communication.</a:t>
            </a:r>
          </a:p>
          <a:p>
            <a:r>
              <a:rPr lang="en-US"/>
              <a:t>Emerging Protocols</a:t>
            </a:r>
          </a:p>
          <a:p>
            <a:r>
              <a:rPr lang="en-US"/>
              <a:t>IEEE 2030.5 (Smart Energy Profile 2.0)</a:t>
            </a:r>
          </a:p>
          <a:p>
            <a:endParaRPr lang="en-US"/>
          </a:p>
          <a:p>
            <a:r>
              <a:rPr lang="en-US"/>
              <a:t>Used for: Communication between energy management systems and distributed energy resources (DERs).</a:t>
            </a:r>
          </a:p>
          <a:p>
            <a:r>
              <a:rPr lang="en-US"/>
              <a:t>Key Feature: Designed for smart grid applications.</a:t>
            </a:r>
          </a:p>
          <a:p>
            <a:r>
              <a:rPr lang="en-US"/>
              <a:t>OpenADR (Open Automated Demand Response)</a:t>
            </a:r>
          </a:p>
          <a:p>
            <a:endParaRPr lang="en-US"/>
          </a:p>
          <a:p>
            <a:r>
              <a:rPr lang="en-US"/>
              <a:t>Used for: Demand response and energy load control.</a:t>
            </a:r>
          </a:p>
          <a:p>
            <a:r>
              <a:rPr lang="en-US"/>
              <a:t>Key Feature: Facilitates real-time energy demand management.</a:t>
            </a:r>
          </a:p>
          <a:p>
            <a:r>
              <a:rPr lang="en-US"/>
              <a:t>RESTful APIs</a:t>
            </a:r>
          </a:p>
          <a:p>
            <a:endParaRPr lang="en-US"/>
          </a:p>
          <a:p>
            <a:r>
              <a:rPr lang="en-US"/>
              <a:t>Used for: Integrating modern cloud-based energy monitoring systems.</a:t>
            </a:r>
          </a:p>
          <a:p>
            <a:r>
              <a:rPr lang="en-US"/>
              <a:t>Key Feature: Easy integration with web-based platforms.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absence of contextual learning can lead to decreased motivation and higher dropout rates among programming students. </a:t>
            </a:r>
          </a:p>
          <a:p>
            <a:endParaRPr lang="en-US"/>
          </a:p>
          <a:p>
            <a:endParaRPr lang="en-US"/>
          </a:p>
          <a:p>
            <a:r>
              <a:rPr lang="en-US"/>
              <a:t>Factors such as low learning motivation, lack of interest in the subject, and inadequate course design have been linked to increased dropout rates in computer programming courses.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Embedded Systems QA Engineer specializing in IoT for renewable energy systems.</a:t>
            </a:r>
          </a:p>
          <a:p>
            <a:endParaRPr lang="en-US"/>
          </a:p>
          <a:p>
            <a:r>
              <a:rPr lang="en-US"/>
              <a:t>Passionate about using programming to solve real-world energy challenges.</a:t>
            </a:r>
          </a:p>
          <a:p>
            <a:endParaRPr lang="en-US"/>
          </a:p>
          <a:p>
            <a:r>
              <a:rPr lang="en-US"/>
              <a:t>Mentor and speaker with experience in smart mini-grids and energy management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Have you ever felt disconnected from what you’re learning?</a:t>
            </a:r>
          </a:p>
          <a:p>
            <a:endParaRPr lang="en-US" dirty="0"/>
          </a:p>
          <a:p>
            <a:r>
              <a:rPr lang="en-US" dirty="0"/>
              <a:t>traditional programming education often lacks integration with practical applications, particularly in fields like energy. </a:t>
            </a:r>
          </a:p>
          <a:p>
            <a:endParaRPr lang="en-US" dirty="0"/>
          </a:p>
          <a:p>
            <a:r>
              <a:rPr lang="en-US" dirty="0"/>
              <a:t>without this context, students might see programming as abstract or irrelevant to their future careers in energy.</a:t>
            </a:r>
          </a:p>
          <a:p>
            <a:endParaRPr lang="en-US" dirty="0"/>
          </a:p>
          <a:p>
            <a:r>
              <a:rPr lang="en-US" dirty="0"/>
              <a:t>'eureka' moment that connected the dots between coding and practical engineering: PROJECT</a:t>
            </a:r>
          </a:p>
          <a:p>
            <a:endParaRPr lang="en-US" dirty="0"/>
          </a:p>
          <a:p>
            <a:endParaRPr lang="en-US" dirty="0"/>
          </a:p>
          <a:p>
            <a:r>
              <a:rPr lang="en-US" dirty="0"/>
              <a:t>providing context not only makes programming more engaging but also motivates students by showing them a clear path from learning to application.</a:t>
            </a:r>
          </a:p>
          <a:p>
            <a:endParaRPr lang="en-US" dirty="0"/>
          </a:p>
          <a:p>
            <a:endParaRPr lang="en-US" dirty="0"/>
          </a:p>
          <a:p>
            <a:endParaRPr lang="en-US" dirty="0"/>
          </a:p>
          <a:p>
            <a:r>
              <a:rPr lang="en-US" dirty="0"/>
              <a:t>Career Preparation: </a:t>
            </a:r>
          </a:p>
          <a:p>
            <a:endParaRPr lang="en-US" dirty="0"/>
          </a:p>
          <a:p>
            <a:r>
              <a:rPr lang="en-US" dirty="0" err="1"/>
              <a:t>Emphasise</a:t>
            </a:r>
            <a:r>
              <a:rPr lang="en-US" dirty="0"/>
              <a:t> how this contextual learning prepares students better for careers in the energy sector, where programming skills are increasingly in demand for roles in smart grid technology, renewable energy systems, and IoT for energy management.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Energy systems encompass the technologies and processes used to produce, distribute, and consume energy. </a:t>
            </a:r>
          </a:p>
          <a:p>
            <a:endParaRPr lang="en-US"/>
          </a:p>
          <a:p>
            <a:r>
              <a:rPr lang="en-US"/>
              <a:t>They include renewable sources like solar and wind, as well as traditional fossil fuels. Understanding these systems is essential for developing effective software solutions that optimize their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Grid Stability and Resilience</a:t>
            </a:r>
          </a:p>
          <a:p>
            <a:endParaRPr lang="en-US"/>
          </a:p>
          <a:p>
            <a:r>
              <a:rPr lang="en-US"/>
              <a:t>Challenge: Managing frequency and voltage fluctuations caused by intermittent renewable energy sources like solar and wind.</a:t>
            </a:r>
          </a:p>
          <a:p>
            <a:endParaRPr lang="en-US"/>
          </a:p>
          <a:p>
            <a:r>
              <a:rPr lang="en-US"/>
              <a:t>Programming Need: Development of real-time monitoring and control algorithms to stabilise grid parameters.</a:t>
            </a:r>
          </a:p>
          <a:p>
            <a:endParaRPr lang="en-US"/>
          </a:p>
          <a:p>
            <a:r>
              <a:rPr lang="en-US"/>
              <a:t>System efficiency</a:t>
            </a:r>
          </a:p>
          <a:p>
            <a:endParaRPr lang="en-US"/>
          </a:p>
          <a:p>
            <a:endParaRPr lang="en-US"/>
          </a:p>
          <a:p>
            <a:r>
              <a:rPr lang="en-US"/>
              <a:t>2. Data Integration and Interoperability</a:t>
            </a:r>
          </a:p>
          <a:p>
            <a:endParaRPr lang="en-US"/>
          </a:p>
          <a:p>
            <a:r>
              <a:rPr lang="en-US"/>
              <a:t>Challenge: Energy systems use diverse devices and protocols that must seamlessly communicate.</a:t>
            </a:r>
          </a:p>
          <a:p>
            <a:endParaRPr lang="en-US"/>
          </a:p>
          <a:p>
            <a:r>
              <a:rPr lang="en-US"/>
              <a:t>Programming Need: Designing middleware and APIs for protocol conversion and cross-platform integration.</a:t>
            </a:r>
          </a:p>
          <a:p>
            <a:endParaRPr lang="en-US"/>
          </a:p>
          <a:p>
            <a:endParaRPr lang="en-US"/>
          </a:p>
          <a:p>
            <a:endParaRPr lang="en-US"/>
          </a:p>
          <a:p>
            <a:r>
              <a:rPr lang="en-US"/>
              <a:t>6. Renewable Energy Integration</a:t>
            </a:r>
          </a:p>
          <a:p>
            <a:r>
              <a:rPr lang="en-US"/>
              <a:t>Challenge: Coordinating the integration of solar, wind, and hydropower into existing grids.</a:t>
            </a:r>
          </a:p>
          <a:p>
            <a:r>
              <a:rPr lang="en-US"/>
              <a:t>Programming Need: Developing EMS (Energy Management Systems) for dynamic load balancing and generation optimisation.</a:t>
            </a:r>
          </a:p>
          <a:p>
            <a:endParaRPr lang="en-US"/>
          </a:p>
          <a:p>
            <a:endParaRPr lang="en-US"/>
          </a:p>
          <a:p>
            <a:r>
              <a:rPr lang="en-US"/>
              <a:t>8. Real-Time Monitoring and Analytics</a:t>
            </a:r>
          </a:p>
          <a:p>
            <a:endParaRPr lang="en-US"/>
          </a:p>
          <a:p>
            <a:r>
              <a:rPr lang="en-US"/>
              <a:t>Challenge: Collecting and processing vast amounts of data from energy assets.</a:t>
            </a:r>
          </a:p>
          <a:p>
            <a:r>
              <a:rPr lang="en-US"/>
              <a:t>Programming Need: Building real-time data pipelines and visualisation dashboards.</a:t>
            </a:r>
          </a:p>
          <a:p>
            <a:endParaRPr lang="en-US"/>
          </a:p>
          <a:p>
            <a:endParaRPr lang="en-US"/>
          </a:p>
          <a:p>
            <a:endParaRPr lang="en-US"/>
          </a:p>
          <a:p>
            <a:r>
              <a:rPr lang="en-US"/>
              <a:t>3. Cybersecurity</a:t>
            </a:r>
          </a:p>
          <a:p>
            <a:r>
              <a:rPr lang="en-US"/>
              <a:t>Challenge: Protecting energy systems from cyber-attacks, which can disrupt critical infrastructure.</a:t>
            </a:r>
          </a:p>
          <a:p>
            <a:r>
              <a:rPr lang="en-US"/>
              <a:t>Programming Need: Implementing encryption, intrusion detection, and secure communication protocols.</a:t>
            </a:r>
          </a:p>
          <a:p>
            <a:endParaRPr lang="en-US"/>
          </a:p>
          <a:p>
            <a:endParaRPr lang="en-US"/>
          </a:p>
          <a:p>
            <a:r>
              <a:rPr lang="en-US"/>
              <a:t>5. Energy Forecasting</a:t>
            </a:r>
          </a:p>
          <a:p>
            <a:r>
              <a:rPr lang="en-US"/>
              <a:t>Challenge: accurately predicting energy demand and renewable generation based on weather and consumption patterns.</a:t>
            </a:r>
          </a:p>
          <a:p>
            <a:r>
              <a:rPr lang="en-US"/>
              <a:t>Programming Need: Employing machine learning models and predictive analytics.</a:t>
            </a:r>
          </a:p>
          <a:p>
            <a:endParaRPr lang="en-US"/>
          </a:p>
          <a:p>
            <a:endParaRPr lang="en-US"/>
          </a:p>
          <a:p>
            <a:endParaRPr lang="en-US"/>
          </a:p>
          <a:p>
            <a:r>
              <a:rPr lang="en-US"/>
              <a:t>10. Fault Detection and Maintenance</a:t>
            </a:r>
          </a:p>
          <a:p>
            <a:endParaRPr lang="en-US"/>
          </a:p>
          <a:p>
            <a:r>
              <a:rPr lang="en-US"/>
              <a:t>Challenge: Early identification of faults in grid components and renewable energy assets.</a:t>
            </a:r>
          </a:p>
          <a:p>
            <a:r>
              <a:rPr lang="en-US"/>
              <a:t>Programming Need: Using AI/ML for anomaly detection and predictive maintenance.</a:t>
            </a:r>
          </a:p>
          <a:p>
            <a:endParaRPr lang="en-US"/>
          </a:p>
          <a:p>
            <a:endParaRPr lang="en-US"/>
          </a:p>
          <a:p>
            <a:endParaRPr lang="en-US"/>
          </a:p>
          <a:p>
            <a:r>
              <a:rPr lang="en-US"/>
              <a:t>11. Decentralized Energy Systems</a:t>
            </a:r>
          </a:p>
          <a:p>
            <a:r>
              <a:rPr lang="en-US"/>
              <a:t>Challenge: Managing peer-to-peer energy trading and microgrid operations.</a:t>
            </a:r>
          </a:p>
          <a:p>
            <a:r>
              <a:rPr lang="en-US"/>
              <a:t>Programming Need: Implementing blockchain for secure, decentralized transaction management.</a:t>
            </a:r>
          </a:p>
          <a:p>
            <a:endParaRPr lang="en-US"/>
          </a:p>
          <a:p>
            <a:endParaRPr lang="en-US"/>
          </a:p>
          <a:p>
            <a:r>
              <a:rPr lang="en-US"/>
              <a:t>12. Regulatory Compliance</a:t>
            </a:r>
          </a:p>
          <a:p>
            <a:r>
              <a:rPr lang="en-US"/>
              <a:t>Challenge: Ensuring systems meet energy standards and emission regulations.</a:t>
            </a:r>
          </a:p>
          <a:p>
            <a:r>
              <a:rPr lang="en-US"/>
              <a:t>Programming Need: Automating compliance reporting and integrating regulatory updates.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how programming is integral to energy systems:</a:t>
            </a:r>
          </a:p>
          <a:p>
            <a:endParaRPr lang="en-US"/>
          </a:p>
          <a:p>
            <a:r>
              <a:rPr lang="en-US"/>
              <a:t>IoT (Internet of Things): Discuss how IoT devices in the energy sector, like smart meters and sensors, rely on programming to collect real-time data on energy consumption, generation, and distribution. This data can then be processed to provide insights or trigger actions. Mention how protocols like MQTT facilitate this communication, ensuring data is efficiently shared across the network.</a:t>
            </a:r>
          </a:p>
          <a:p>
            <a:r>
              <a:rPr lang="en-US"/>
              <a:t>Automation: Explain that programming enables automation in energy management systems. For instance, smart thermostats adjust heating or cooling based on algorithms that predict user comfort while minimizing energy use. Highlight how automation can lead to energy savings by optimizing operations like turning off lights or adjusting HVAC systems when not needed.</a:t>
            </a:r>
          </a:p>
          <a:p>
            <a:r>
              <a:rPr lang="en-US"/>
              <a:t>Optimization: Dive into how programming is used for optimizing energy systems. This includes algorithms for load balancing in power grids, demand response programs where energy consumption is adjusted in real-time based on supply, and predictive maintenance in energy infrastructures. Emphasize how optimization leads to energy efficiency, reducing waste and costs.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Industrial Communication Protocols</a:t>
            </a:r>
          </a:p>
          <a:p>
            <a:endParaRPr lang="en-US"/>
          </a:p>
          <a:p>
            <a:r>
              <a:rPr lang="en-US"/>
              <a:t>Modbus</a:t>
            </a:r>
          </a:p>
          <a:p>
            <a:endParaRPr lang="en-US"/>
          </a:p>
          <a:p>
            <a:r>
              <a:rPr lang="en-US"/>
              <a:t>Variants: Modbus RTU (serial) and Modbus TCP (Ethernet).</a:t>
            </a:r>
          </a:p>
          <a:p>
            <a:r>
              <a:rPr lang="en-US"/>
              <a:t>Used for: Communication between energy meters, inverters, and controllers.</a:t>
            </a:r>
          </a:p>
          <a:p>
            <a:endParaRPr lang="en-US"/>
          </a:p>
          <a:p>
            <a:r>
              <a:rPr lang="en-US"/>
              <a:t>KNX</a:t>
            </a:r>
          </a:p>
          <a:p>
            <a:endParaRPr lang="en-US"/>
          </a:p>
          <a:p>
            <a:r>
              <a:rPr lang="en-US"/>
              <a:t>Used for: Building automation, including energy management and monitoring.</a:t>
            </a:r>
          </a:p>
          <a:p>
            <a:endParaRPr lang="en-US"/>
          </a:p>
          <a:p>
            <a:endParaRPr lang="en-US"/>
          </a:p>
          <a:p>
            <a:r>
              <a:rPr lang="en-US"/>
              <a:t>CAN (Controller Area Network)</a:t>
            </a:r>
          </a:p>
          <a:p>
            <a:endParaRPr lang="en-US"/>
          </a:p>
          <a:p>
            <a:r>
              <a:rPr lang="en-US"/>
              <a:t>Variants: CANopen, J1939.</a:t>
            </a:r>
          </a:p>
          <a:p>
            <a:r>
              <a:rPr lang="en-US"/>
              <a:t>Used for: Monitoring and control of devices in automotive and industrial energy systems.</a:t>
            </a:r>
          </a:p>
          <a:p>
            <a:endParaRPr lang="en-US"/>
          </a:p>
          <a:p>
            <a:r>
              <a:rPr lang="en-US"/>
              <a:t>BACnet (Building Automation and Control Network)</a:t>
            </a:r>
          </a:p>
          <a:p>
            <a:endParaRPr lang="en-US"/>
          </a:p>
          <a:p>
            <a:r>
              <a:rPr lang="en-US"/>
              <a:t>Used for: HVAC, lighting, and energy management in buildings.</a:t>
            </a:r>
          </a:p>
          <a:p>
            <a:r>
              <a:rPr lang="en-US"/>
              <a:t>Key Feature: Standardised for building automation systems.</a:t>
            </a:r>
          </a:p>
          <a:p>
            <a:endParaRPr lang="en-US"/>
          </a:p>
          <a:p>
            <a:r>
              <a:rPr lang="en-US"/>
              <a:t>M-Bus (Meter-Bus)</a:t>
            </a:r>
          </a:p>
          <a:p>
            <a:endParaRPr lang="en-US"/>
          </a:p>
          <a:p>
            <a:r>
              <a:rPr lang="en-US"/>
              <a:t>Used for: Metering applications like electricity, gas, and water meters.</a:t>
            </a:r>
          </a:p>
          <a:p>
            <a:r>
              <a:rPr lang="en-US"/>
              <a:t>Key Feature: Optimised for battery-powered meters.</a:t>
            </a:r>
          </a:p>
          <a:p>
            <a:r>
              <a:rPr lang="en-US"/>
              <a:t>IoT and Cloud Communication Protocols</a:t>
            </a:r>
          </a:p>
          <a:p>
            <a:endParaRPr lang="en-US"/>
          </a:p>
          <a:p>
            <a:r>
              <a:rPr lang="en-US"/>
              <a:t>MQTT (Message Queuing Telemetry Transport)</a:t>
            </a:r>
          </a:p>
          <a:p>
            <a:endParaRPr lang="en-US"/>
          </a:p>
          <a:p>
            <a:r>
              <a:rPr lang="en-US"/>
              <a:t>Used for: cloud-based energy monitoring and IoT platforms.</a:t>
            </a:r>
          </a:p>
          <a:p>
            <a:r>
              <a:rPr lang="en-US"/>
              <a:t>Key Feature: Lightweight and efficient for low-bandwidth environments.</a:t>
            </a:r>
          </a:p>
          <a:p>
            <a:endParaRPr lang="en-US"/>
          </a:p>
          <a:p>
            <a:r>
              <a:rPr lang="en-US"/>
              <a:t>CoAP (Constrained Application Protocol)</a:t>
            </a:r>
          </a:p>
          <a:p>
            <a:endParaRPr lang="en-US"/>
          </a:p>
          <a:p>
            <a:r>
              <a:rPr lang="en-US"/>
              <a:t>Used for: Energy monitoring in constrained devices and IoT systems.</a:t>
            </a:r>
          </a:p>
          <a:p>
            <a:r>
              <a:rPr lang="en-US"/>
              <a:t>Key Feature: RESTful protocol optimized for small devices.</a:t>
            </a:r>
          </a:p>
          <a:p>
            <a:endParaRPr lang="en-US"/>
          </a:p>
          <a:p>
            <a:r>
              <a:rPr lang="en-US"/>
              <a:t>AMQP (Advanced Message Queuing Protocol)</a:t>
            </a:r>
          </a:p>
          <a:p>
            <a:endParaRPr lang="en-US"/>
          </a:p>
          <a:p>
            <a:r>
              <a:rPr lang="en-US"/>
              <a:t>Used for: High-performance messaging in cloud applications.</a:t>
            </a:r>
          </a:p>
          <a:p>
            <a:r>
              <a:rPr lang="en-US"/>
              <a:t>Key Feature: Robust messaging for energy data transmission.</a:t>
            </a:r>
          </a:p>
          <a:p>
            <a:endParaRPr lang="en-US"/>
          </a:p>
          <a:p>
            <a:r>
              <a:rPr lang="en-US"/>
              <a:t>DDS (Data Distribution Service)</a:t>
            </a:r>
          </a:p>
          <a:p>
            <a:endParaRPr lang="en-US"/>
          </a:p>
          <a:p>
            <a:r>
              <a:rPr lang="en-US"/>
              <a:t>Used for: Real-time energy system monitoring and control.</a:t>
            </a:r>
          </a:p>
          <a:p>
            <a:r>
              <a:rPr lang="en-US"/>
              <a:t>Key Feature: High-speed and reliable communication.</a:t>
            </a:r>
          </a:p>
          <a:p>
            <a:endParaRPr lang="en-US"/>
          </a:p>
          <a:p>
            <a:endParaRPr lang="en-US"/>
          </a:p>
          <a:p>
            <a:r>
              <a:rPr lang="en-US"/>
              <a:t>LwM2M (Lightweight Machine-to-Machine)</a:t>
            </a:r>
          </a:p>
          <a:p>
            <a:endParaRPr lang="en-US"/>
          </a:p>
          <a:p>
            <a:r>
              <a:rPr lang="en-US"/>
              <a:t>Used for: IoT device management and energy monitoring.</a:t>
            </a:r>
          </a:p>
          <a:p>
            <a:r>
              <a:rPr lang="en-US"/>
              <a:t>Key Feature: Efficient device management for constrained devices.</a:t>
            </a:r>
          </a:p>
          <a:p>
            <a:endParaRPr lang="en-US"/>
          </a:p>
          <a:p>
            <a:endParaRPr lang="en-US"/>
          </a:p>
          <a:p>
            <a:r>
              <a:rPr lang="en-US"/>
              <a:t>Energy-Specific Protocols</a:t>
            </a:r>
          </a:p>
          <a:p>
            <a:r>
              <a:rPr lang="en-US"/>
              <a:t>IEC 61850</a:t>
            </a:r>
          </a:p>
          <a:p>
            <a:endParaRPr lang="en-US"/>
          </a:p>
          <a:p>
            <a:r>
              <a:rPr lang="en-US"/>
              <a:t>Used for: Substation automation and energy system monitoring.</a:t>
            </a:r>
          </a:p>
          <a:p>
            <a:r>
              <a:rPr lang="en-US"/>
              <a:t>Key Feature: Standardized protocol for electrical utilities.</a:t>
            </a:r>
          </a:p>
          <a:p>
            <a:endParaRPr lang="en-US"/>
          </a:p>
          <a:p>
            <a:endParaRPr lang="en-US"/>
          </a:p>
          <a:p>
            <a:r>
              <a:rPr lang="en-US"/>
              <a:t>DNP3 (Distributed Network Protocol)</a:t>
            </a:r>
          </a:p>
          <a:p>
            <a:endParaRPr lang="en-US"/>
          </a:p>
          <a:p>
            <a:r>
              <a:rPr lang="en-US"/>
              <a:t>Used for: Energy monitoring in SCADA systems.</a:t>
            </a:r>
          </a:p>
          <a:p>
            <a:r>
              <a:rPr lang="en-US"/>
              <a:t>Key Feature: Designed for reliable communication over long distances.</a:t>
            </a:r>
          </a:p>
          <a:p>
            <a:endParaRPr lang="en-US"/>
          </a:p>
          <a:p>
            <a:r>
              <a:rPr lang="en-US"/>
              <a:t>OPC UA (Open Platform Communications Unified Architecture)</a:t>
            </a:r>
          </a:p>
          <a:p>
            <a:endParaRPr lang="en-US"/>
          </a:p>
          <a:p>
            <a:r>
              <a:rPr lang="en-US"/>
              <a:t>Used for: Interoperability in industrial and energy systems.</a:t>
            </a:r>
          </a:p>
          <a:p>
            <a:r>
              <a:rPr lang="en-US"/>
              <a:t>Key Feature: Platform-independent and secure.</a:t>
            </a:r>
          </a:p>
          <a:p>
            <a:endParaRPr lang="en-US"/>
          </a:p>
          <a:p>
            <a:r>
              <a:rPr lang="en-US"/>
              <a:t>Wireless Protocols</a:t>
            </a:r>
          </a:p>
          <a:p>
            <a:endParaRPr lang="en-US"/>
          </a:p>
          <a:p>
            <a:r>
              <a:rPr lang="en-US"/>
              <a:t>LoRaWAN</a:t>
            </a:r>
          </a:p>
          <a:p>
            <a:endParaRPr lang="en-US"/>
          </a:p>
          <a:p>
            <a:r>
              <a:rPr lang="en-US"/>
              <a:t>Used for: Long-range energy monitoring in remote locations.</a:t>
            </a:r>
          </a:p>
          <a:p>
            <a:r>
              <a:rPr lang="en-US"/>
              <a:t>Key Feature: Low power and long-range communication.</a:t>
            </a:r>
          </a:p>
          <a:p>
            <a:endParaRPr lang="en-US"/>
          </a:p>
          <a:p>
            <a:endParaRPr lang="en-US"/>
          </a:p>
          <a:p>
            <a:r>
              <a:rPr lang="en-US"/>
              <a:t>Zigbee</a:t>
            </a:r>
          </a:p>
          <a:p>
            <a:endParaRPr lang="en-US"/>
          </a:p>
          <a:p>
            <a:r>
              <a:rPr lang="en-US"/>
              <a:t>Used for: Smart energy devices and home automation.</a:t>
            </a:r>
          </a:p>
          <a:p>
            <a:r>
              <a:rPr lang="en-US"/>
              <a:t>Key Feature: Mesh networking for scalability.</a:t>
            </a:r>
          </a:p>
          <a:p>
            <a:r>
              <a:rPr lang="en-US"/>
              <a:t>Sigfox</a:t>
            </a:r>
          </a:p>
          <a:p>
            <a:endParaRPr lang="en-US"/>
          </a:p>
          <a:p>
            <a:r>
              <a:rPr lang="en-US"/>
              <a:t>Used for: Remote energy monitoring and IoT applications.</a:t>
            </a:r>
          </a:p>
          <a:p>
            <a:r>
              <a:rPr lang="en-US"/>
              <a:t>Key Feature: Ultra-narrowband communication.</a:t>
            </a:r>
          </a:p>
          <a:p>
            <a:endParaRPr lang="en-US"/>
          </a:p>
          <a:p>
            <a:endParaRPr lang="en-US"/>
          </a:p>
          <a:p>
            <a:r>
              <a:rPr lang="en-US"/>
              <a:t>Wi-Fi</a:t>
            </a:r>
          </a:p>
          <a:p>
            <a:endParaRPr lang="en-US"/>
          </a:p>
          <a:p>
            <a:r>
              <a:rPr lang="en-US"/>
              <a:t>Used for: Local energy monitoring systems.</a:t>
            </a:r>
          </a:p>
          <a:p>
            <a:r>
              <a:rPr lang="en-US"/>
              <a:t>Key Feature: High-speed communication.</a:t>
            </a:r>
          </a:p>
          <a:p>
            <a:endParaRPr lang="en-US"/>
          </a:p>
          <a:p>
            <a:endParaRPr lang="en-US"/>
          </a:p>
          <a:p>
            <a:r>
              <a:rPr lang="en-US"/>
              <a:t>Bluetooth Low Energy (BLE)</a:t>
            </a:r>
          </a:p>
          <a:p>
            <a:endParaRPr lang="en-US"/>
          </a:p>
          <a:p>
            <a:r>
              <a:rPr lang="en-US"/>
              <a:t>Used for: Short-range monitoring and configuration of energy devices.</a:t>
            </a:r>
          </a:p>
          <a:p>
            <a:r>
              <a:rPr lang="en-US"/>
              <a:t>Key Feature: Energy-efficient communication.</a:t>
            </a:r>
          </a:p>
          <a:p>
            <a:endParaRPr lang="en-US"/>
          </a:p>
          <a:p>
            <a:endParaRPr lang="en-US"/>
          </a:p>
          <a:p>
            <a:endParaRPr lang="en-US"/>
          </a:p>
          <a:p>
            <a:endParaRPr lang="en-US"/>
          </a:p>
          <a:p>
            <a:r>
              <a:rPr lang="en-US"/>
              <a:t>Emerging Protocols</a:t>
            </a:r>
          </a:p>
          <a:p>
            <a:endParaRPr lang="en-US"/>
          </a:p>
          <a:p>
            <a:endParaRPr lang="en-US"/>
          </a:p>
          <a:p>
            <a:r>
              <a:rPr lang="en-US"/>
              <a:t>IEEE 2030.5 (Smart Energy Profile 2.0)</a:t>
            </a:r>
          </a:p>
          <a:p>
            <a:endParaRPr lang="en-US"/>
          </a:p>
          <a:p>
            <a:r>
              <a:rPr lang="en-US"/>
              <a:t>Used for: Communication between energy management systems and distributed energy resources (DERs).</a:t>
            </a:r>
          </a:p>
          <a:p>
            <a:r>
              <a:rPr lang="en-US"/>
              <a:t>Key Feature: Designed for smart grid applications.</a:t>
            </a:r>
          </a:p>
          <a:p>
            <a:endParaRPr lang="en-US"/>
          </a:p>
          <a:p>
            <a:endParaRPr lang="en-US"/>
          </a:p>
          <a:p>
            <a:r>
              <a:rPr lang="en-US"/>
              <a:t>OpenADR (Open Automated Demand Response)</a:t>
            </a:r>
          </a:p>
          <a:p>
            <a:endParaRPr lang="en-US"/>
          </a:p>
          <a:p>
            <a:r>
              <a:rPr lang="en-US"/>
              <a:t>Used for: Demand response and energy load control.</a:t>
            </a:r>
          </a:p>
          <a:p>
            <a:r>
              <a:rPr lang="en-US"/>
              <a:t>Key Feature: Facilitates real-time energy demand management.</a:t>
            </a:r>
          </a:p>
          <a:p>
            <a:endParaRPr lang="en-US"/>
          </a:p>
          <a:p>
            <a:endParaRPr lang="en-US"/>
          </a:p>
          <a:p>
            <a:r>
              <a:rPr lang="en-US"/>
              <a:t>RESTful APIs</a:t>
            </a:r>
          </a:p>
          <a:p>
            <a:endParaRPr lang="en-US"/>
          </a:p>
          <a:p>
            <a:r>
              <a:rPr lang="en-US"/>
              <a:t>Used for: Integrating modern cloud-based energy monitoring systems.</a:t>
            </a:r>
          </a:p>
          <a:p>
            <a:r>
              <a:rPr lang="en-US"/>
              <a:t>Key Feature: Easy integration with web-based platforms.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over a time period [0 T], the total power supply</a:t>
            </a:r>
          </a:p>
          <a:p>
            <a:r>
              <a:rPr lang="en-US"/>
              <a:t>at any particular point in time must always be greater than the load demand (and</a:t>
            </a:r>
          </a:p>
          <a:p>
            <a:r>
              <a:rPr lang="en-US"/>
              <a:t>losses)</a:t>
            </a:r>
          </a:p>
          <a:p>
            <a:endParaRPr lang="en-US"/>
          </a:p>
          <a:p>
            <a:endParaRPr lang="en-US"/>
          </a:p>
          <a:p>
            <a:r>
              <a:rPr lang="en-US"/>
              <a:t>balancing occurs under some constraints</a:t>
            </a:r>
          </a:p>
          <a:p>
            <a:r>
              <a:rPr lang="en-US"/>
              <a:t>such as efficiency, costs, reliability, protection, and communication infrastructure.</a:t>
            </a:r>
          </a:p>
          <a:p>
            <a:endParaRPr lang="en-US"/>
          </a:p>
          <a:p>
            <a:r>
              <a:rPr lang="en-US"/>
              <a:t>Platforms</a:t>
            </a:r>
          </a:p>
          <a:p>
            <a:endParaRPr lang="en-US"/>
          </a:p>
          <a:p>
            <a:endParaRPr lang="en-US"/>
          </a:p>
          <a:p>
            <a:r>
              <a:rPr lang="en-US"/>
              <a:t>OpenEMS</a:t>
            </a:r>
          </a:p>
          <a:p>
            <a:endParaRPr lang="en-US"/>
          </a:p>
          <a:p>
            <a:r>
              <a:rPr lang="en-US"/>
              <a:t>Description: A modular and scalable Energy Management System (EMS) for energy monitoring and control.</a:t>
            </a:r>
          </a:p>
          <a:p>
            <a:endParaRPr lang="en-US"/>
          </a:p>
          <a:p>
            <a:r>
              <a:rPr lang="en-US"/>
              <a:t>Key Features: Open-source, supports integration with various devices using protocols like Modbus.</a:t>
            </a:r>
          </a:p>
          <a:p>
            <a:r>
              <a:rPr lang="en-US"/>
              <a:t>Use Cases: Monitoring renewable energy sources, battery systems, and load management.</a:t>
            </a:r>
          </a:p>
          <a:p>
            <a:endParaRPr lang="en-US"/>
          </a:p>
          <a:p>
            <a:r>
              <a:rPr lang="en-US"/>
              <a:t>OpenMUC</a:t>
            </a:r>
          </a:p>
          <a:p>
            <a:endParaRPr lang="en-US"/>
          </a:p>
          <a:p>
            <a:r>
              <a:rPr lang="en-US"/>
              <a:t>Description: A framework for energy data acquisition and management.</a:t>
            </a:r>
          </a:p>
          <a:p>
            <a:endParaRPr lang="en-US"/>
          </a:p>
          <a:p>
            <a:r>
              <a:rPr lang="en-US"/>
              <a:t>Key Features: Supports Modbus, MQTT, and IEC 61850 protocols.</a:t>
            </a:r>
          </a:p>
          <a:p>
            <a:r>
              <a:rPr lang="en-US"/>
              <a:t>Use Cases: Data collection and system monitoring for smart grids.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0.sv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0.sv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sv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13" Type="http://schemas.openxmlformats.org/officeDocument/2006/relationships/image" Target="../media/image74.svg"/><Relationship Id="rId18" Type="http://schemas.openxmlformats.org/officeDocument/2006/relationships/image" Target="../media/image22.png"/><Relationship Id="rId26" Type="http://schemas.openxmlformats.org/officeDocument/2006/relationships/image" Target="../media/image52.png"/><Relationship Id="rId21" Type="http://schemas.openxmlformats.org/officeDocument/2006/relationships/image" Target="../media/image78.svg"/><Relationship Id="rId34" Type="http://schemas.openxmlformats.org/officeDocument/2006/relationships/image" Target="../media/image6.png"/><Relationship Id="rId7" Type="http://schemas.openxmlformats.org/officeDocument/2006/relationships/image" Target="../media/image70.svg"/><Relationship Id="rId12" Type="http://schemas.openxmlformats.org/officeDocument/2006/relationships/image" Target="../media/image73.png"/><Relationship Id="rId17" Type="http://schemas.openxmlformats.org/officeDocument/2006/relationships/image" Target="../media/image12.svg"/><Relationship Id="rId25" Type="http://schemas.openxmlformats.org/officeDocument/2006/relationships/image" Target="../media/image82.svg"/><Relationship Id="rId33" Type="http://schemas.openxmlformats.org/officeDocument/2006/relationships/image" Target="../media/image86.svg"/><Relationship Id="rId2" Type="http://schemas.openxmlformats.org/officeDocument/2006/relationships/image" Target="../media/image65.png"/><Relationship Id="rId16" Type="http://schemas.openxmlformats.org/officeDocument/2006/relationships/image" Target="../media/image11.png"/><Relationship Id="rId20" Type="http://schemas.openxmlformats.org/officeDocument/2006/relationships/image" Target="../media/image77.png"/><Relationship Id="rId29"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2.svg"/><Relationship Id="rId24" Type="http://schemas.openxmlformats.org/officeDocument/2006/relationships/image" Target="../media/image81.png"/><Relationship Id="rId32" Type="http://schemas.openxmlformats.org/officeDocument/2006/relationships/image" Target="../media/image85.png"/><Relationship Id="rId37" Type="http://schemas.openxmlformats.org/officeDocument/2006/relationships/image" Target="../media/image4.svg"/><Relationship Id="rId5" Type="http://schemas.openxmlformats.org/officeDocument/2006/relationships/image" Target="../media/image68.svg"/><Relationship Id="rId15" Type="http://schemas.openxmlformats.org/officeDocument/2006/relationships/image" Target="../media/image76.svg"/><Relationship Id="rId23" Type="http://schemas.openxmlformats.org/officeDocument/2006/relationships/image" Target="../media/image80.svg"/><Relationship Id="rId28" Type="http://schemas.openxmlformats.org/officeDocument/2006/relationships/image" Target="../media/image34.png"/><Relationship Id="rId36" Type="http://schemas.openxmlformats.org/officeDocument/2006/relationships/image" Target="../media/image3.png"/><Relationship Id="rId10" Type="http://schemas.openxmlformats.org/officeDocument/2006/relationships/image" Target="../media/image71.png"/><Relationship Id="rId19" Type="http://schemas.openxmlformats.org/officeDocument/2006/relationships/image" Target="../media/image23.svg"/><Relationship Id="rId31" Type="http://schemas.openxmlformats.org/officeDocument/2006/relationships/image" Target="../media/image84.svg"/><Relationship Id="rId4" Type="http://schemas.openxmlformats.org/officeDocument/2006/relationships/image" Target="../media/image67.png"/><Relationship Id="rId9" Type="http://schemas.openxmlformats.org/officeDocument/2006/relationships/image" Target="../media/image56.svg"/><Relationship Id="rId14" Type="http://schemas.openxmlformats.org/officeDocument/2006/relationships/image" Target="../media/image75.png"/><Relationship Id="rId22" Type="http://schemas.openxmlformats.org/officeDocument/2006/relationships/image" Target="../media/image79.png"/><Relationship Id="rId27" Type="http://schemas.openxmlformats.org/officeDocument/2006/relationships/image" Target="../media/image53.svg"/><Relationship Id="rId30" Type="http://schemas.openxmlformats.org/officeDocument/2006/relationships/image" Target="../media/image83.png"/><Relationship Id="rId35" Type="http://schemas.openxmlformats.org/officeDocument/2006/relationships/image" Target="../media/image7.svg"/><Relationship Id="rId8" Type="http://schemas.openxmlformats.org/officeDocument/2006/relationships/image" Target="../media/image55.png"/><Relationship Id="rId3" Type="http://schemas.openxmlformats.org/officeDocument/2006/relationships/image" Target="../media/image6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cse.chalmers.se/edu/year/2013/course/DAT285B/SLIDESNOTES/SmartGridsAndSecurityChalmers.pdf" TargetMode="External"/><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46445" y="3592059"/>
            <a:ext cx="13195109" cy="3861707"/>
            <a:chOff x="0" y="0"/>
            <a:chExt cx="2777265" cy="812800"/>
          </a:xfrm>
        </p:grpSpPr>
        <p:sp>
          <p:nvSpPr>
            <p:cNvPr id="3" name="Freeform 3"/>
            <p:cNvSpPr/>
            <p:nvPr/>
          </p:nvSpPr>
          <p:spPr>
            <a:xfrm>
              <a:off x="0" y="0"/>
              <a:ext cx="2777265" cy="812800"/>
            </a:xfrm>
            <a:custGeom>
              <a:avLst/>
              <a:gdLst/>
              <a:ahLst/>
              <a:cxnLst/>
              <a:rect l="l" t="t" r="r" b="b"/>
              <a:pathLst>
                <a:path w="2777265" h="812800">
                  <a:moveTo>
                    <a:pt x="0" y="0"/>
                  </a:moveTo>
                  <a:lnTo>
                    <a:pt x="2777265" y="0"/>
                  </a:lnTo>
                  <a:lnTo>
                    <a:pt x="2777265" y="812800"/>
                  </a:lnTo>
                  <a:lnTo>
                    <a:pt x="0" y="812800"/>
                  </a:lnTo>
                  <a:close/>
                </a:path>
              </a:pathLst>
            </a:custGeom>
            <a:blipFill>
              <a:blip r:embed="rId3"/>
              <a:stretch>
                <a:fillRect t="-78134" b="-78134"/>
              </a:stretch>
            </a:blipFill>
          </p:spPr>
        </p:sp>
      </p:grpSp>
      <p:sp>
        <p:nvSpPr>
          <p:cNvPr id="4" name="TextBox 4"/>
          <p:cNvSpPr txBox="1"/>
          <p:nvPr/>
        </p:nvSpPr>
        <p:spPr>
          <a:xfrm>
            <a:off x="2546445" y="1769129"/>
            <a:ext cx="13195109" cy="1149350"/>
          </a:xfrm>
          <a:prstGeom prst="rect">
            <a:avLst/>
          </a:prstGeom>
        </p:spPr>
        <p:txBody>
          <a:bodyPr lIns="0" tIns="0" rIns="0" bIns="0" rtlCol="0" anchor="t">
            <a:spAutoFit/>
          </a:bodyPr>
          <a:lstStyle/>
          <a:p>
            <a:pPr marL="0" lvl="0" indent="0" algn="ctr">
              <a:lnSpc>
                <a:spcPts val="8800"/>
              </a:lnSpc>
            </a:pPr>
            <a:r>
              <a:rPr lang="en-US" sz="8000">
                <a:solidFill>
                  <a:srgbClr val="003049"/>
                </a:solidFill>
                <a:latin typeface="Montserrat Classic"/>
                <a:ea typeface="Montserrat Classic"/>
                <a:cs typeface="Montserrat Classic"/>
                <a:sym typeface="Montserrat Classic"/>
              </a:rPr>
              <a:t>Bytes to Watts</a:t>
            </a:r>
          </a:p>
        </p:txBody>
      </p:sp>
      <p:sp>
        <p:nvSpPr>
          <p:cNvPr id="5" name="TextBox 5"/>
          <p:cNvSpPr txBox="1"/>
          <p:nvPr/>
        </p:nvSpPr>
        <p:spPr>
          <a:xfrm>
            <a:off x="2546445" y="8070196"/>
            <a:ext cx="13195109"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3049"/>
                </a:solidFill>
                <a:latin typeface="Montserrat"/>
                <a:ea typeface="Montserrat"/>
                <a:cs typeface="Montserrat"/>
                <a:sym typeface="Montserrat"/>
              </a:rPr>
              <a:t>A Practical Guide for Energy Programming</a:t>
            </a:r>
          </a:p>
        </p:txBody>
      </p:sp>
      <p:sp>
        <p:nvSpPr>
          <p:cNvPr id="6" name="TextBox 6"/>
          <p:cNvSpPr txBox="1"/>
          <p:nvPr/>
        </p:nvSpPr>
        <p:spPr>
          <a:xfrm>
            <a:off x="1028700" y="990600"/>
            <a:ext cx="6780383" cy="306705"/>
          </a:xfrm>
          <a:prstGeom prst="rect">
            <a:avLst/>
          </a:prstGeom>
        </p:spPr>
        <p:txBody>
          <a:bodyPr lIns="0" tIns="0" rIns="0" bIns="0" rtlCol="0" anchor="t">
            <a:spAutoFit/>
          </a:bodyPr>
          <a:lstStyle/>
          <a:p>
            <a:pPr marL="0" lvl="0" indent="0" algn="l">
              <a:lnSpc>
                <a:spcPts val="2520"/>
              </a:lnSpc>
            </a:pPr>
            <a:r>
              <a:rPr lang="en-US" sz="1800">
                <a:solidFill>
                  <a:srgbClr val="003049"/>
                </a:solidFill>
                <a:latin typeface="Montserrat"/>
                <a:ea typeface="Montserrat"/>
                <a:cs typeface="Montserrat"/>
                <a:sym typeface="Montserrat"/>
              </a:rPr>
              <a:t>Bridging the Gap Between Programming and Energy</a:t>
            </a:r>
          </a:p>
        </p:txBody>
      </p:sp>
      <p:sp>
        <p:nvSpPr>
          <p:cNvPr id="7" name="TextBox 7"/>
          <p:cNvSpPr txBox="1"/>
          <p:nvPr/>
        </p:nvSpPr>
        <p:spPr>
          <a:xfrm>
            <a:off x="1028700" y="8991600"/>
            <a:ext cx="4572676" cy="306705"/>
          </a:xfrm>
          <a:prstGeom prst="rect">
            <a:avLst/>
          </a:prstGeom>
        </p:spPr>
        <p:txBody>
          <a:bodyPr lIns="0" tIns="0" rIns="0" bIns="0" rtlCol="0" anchor="t">
            <a:spAutoFit/>
          </a:bodyPr>
          <a:lstStyle/>
          <a:p>
            <a:pPr marL="0" lvl="0" indent="0" algn="l">
              <a:lnSpc>
                <a:spcPts val="2520"/>
              </a:lnSpc>
            </a:pPr>
            <a:r>
              <a:rPr lang="en-US" sz="1800">
                <a:solidFill>
                  <a:srgbClr val="003049"/>
                </a:solidFill>
                <a:latin typeface="Montserrat"/>
                <a:ea typeface="Montserrat"/>
                <a:cs typeface="Montserrat"/>
                <a:sym typeface="Montserrat"/>
              </a:rPr>
              <a:t>Chrispine Tinega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53509" y="1028700"/>
            <a:ext cx="9305791" cy="7386471"/>
          </a:xfrm>
          <a:custGeom>
            <a:avLst/>
            <a:gdLst/>
            <a:ahLst/>
            <a:cxnLst/>
            <a:rect l="l" t="t" r="r" b="b"/>
            <a:pathLst>
              <a:path w="9305791" h="7386471">
                <a:moveTo>
                  <a:pt x="0" y="0"/>
                </a:moveTo>
                <a:lnTo>
                  <a:pt x="9305791" y="0"/>
                </a:lnTo>
                <a:lnTo>
                  <a:pt x="9305791" y="7386471"/>
                </a:lnTo>
                <a:lnTo>
                  <a:pt x="0" y="7386471"/>
                </a:lnTo>
                <a:lnTo>
                  <a:pt x="0" y="0"/>
                </a:lnTo>
                <a:close/>
              </a:path>
            </a:pathLst>
          </a:custGeom>
          <a:blipFill>
            <a:blip r:embed="rId3"/>
            <a:stretch>
              <a:fillRect/>
            </a:stretch>
          </a:blipFill>
        </p:spPr>
      </p:sp>
      <p:sp>
        <p:nvSpPr>
          <p:cNvPr id="3" name="Freeform 3"/>
          <p:cNvSpPr/>
          <p:nvPr/>
        </p:nvSpPr>
        <p:spPr>
          <a:xfrm>
            <a:off x="991092" y="6140463"/>
            <a:ext cx="6962417" cy="1545807"/>
          </a:xfrm>
          <a:custGeom>
            <a:avLst/>
            <a:gdLst/>
            <a:ahLst/>
            <a:cxnLst/>
            <a:rect l="l" t="t" r="r" b="b"/>
            <a:pathLst>
              <a:path w="6962417" h="1545807">
                <a:moveTo>
                  <a:pt x="0" y="0"/>
                </a:moveTo>
                <a:lnTo>
                  <a:pt x="6962417" y="0"/>
                </a:lnTo>
                <a:lnTo>
                  <a:pt x="6962417" y="1545807"/>
                </a:lnTo>
                <a:lnTo>
                  <a:pt x="0" y="1545807"/>
                </a:lnTo>
                <a:lnTo>
                  <a:pt x="0" y="0"/>
                </a:lnTo>
                <a:close/>
              </a:path>
            </a:pathLst>
          </a:custGeom>
          <a:blipFill>
            <a:blip r:embed="rId4"/>
            <a:stretch>
              <a:fillRect/>
            </a:stretch>
          </a:blipFill>
        </p:spPr>
      </p:sp>
      <p:sp>
        <p:nvSpPr>
          <p:cNvPr id="4" name="TextBox 4"/>
          <p:cNvSpPr txBox="1"/>
          <p:nvPr/>
        </p:nvSpPr>
        <p:spPr>
          <a:xfrm>
            <a:off x="1028700" y="1977403"/>
            <a:ext cx="6924809" cy="4096385"/>
          </a:xfrm>
          <a:prstGeom prst="rect">
            <a:avLst/>
          </a:prstGeom>
        </p:spPr>
        <p:txBody>
          <a:bodyPr lIns="0" tIns="0" rIns="0" bIns="0" rtlCol="0" anchor="t">
            <a:spAutoFit/>
          </a:bodyPr>
          <a:lstStyle/>
          <a:p>
            <a:pPr algn="just">
              <a:lnSpc>
                <a:spcPts val="2529"/>
              </a:lnSpc>
            </a:pPr>
            <a:r>
              <a:rPr lang="en-US" sz="2299">
                <a:solidFill>
                  <a:srgbClr val="020205"/>
                </a:solidFill>
                <a:latin typeface="Montserrat"/>
                <a:ea typeface="Montserrat"/>
                <a:cs typeface="Montserrat"/>
                <a:sym typeface="Montserrat"/>
              </a:rPr>
              <a:t>Automating processes and controls in energy systems ensures efficiency, reduces manual intervention, and improves reliability.</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Tools and technologies: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EMS Software: Energy management systems  Home Assistant, and proprietary solutions.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Platforms: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Open-Source Platforms: OpenEMS, OpenMUC</a:t>
            </a:r>
          </a:p>
          <a:p>
            <a:pPr algn="just">
              <a:lnSpc>
                <a:spcPts val="2529"/>
              </a:lnSpc>
            </a:pPr>
            <a:endParaRPr lang="en-US" sz="2299">
              <a:solidFill>
                <a:srgbClr val="020205"/>
              </a:solidFill>
              <a:latin typeface="Montserrat"/>
              <a:ea typeface="Montserrat"/>
              <a:cs typeface="Montserrat"/>
              <a:sym typeface="Montserrat"/>
            </a:endParaRPr>
          </a:p>
        </p:txBody>
      </p:sp>
      <p:sp>
        <p:nvSpPr>
          <p:cNvPr id="5" name="TextBox 5"/>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Automation and Control</a:t>
            </a:r>
          </a:p>
        </p:txBody>
      </p:sp>
      <p:sp>
        <p:nvSpPr>
          <p:cNvPr id="6" name="TextBox 6"/>
          <p:cNvSpPr txBox="1"/>
          <p:nvPr/>
        </p:nvSpPr>
        <p:spPr>
          <a:xfrm>
            <a:off x="11843858" y="9029700"/>
            <a:ext cx="3029922" cy="203582"/>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https://doi.org/10.1109/EPE.2014.6910767</a:t>
            </a:r>
          </a:p>
        </p:txBody>
      </p:sp>
      <p:sp>
        <p:nvSpPr>
          <p:cNvPr id="7" name="Freeform 7"/>
          <p:cNvSpPr/>
          <p:nvPr/>
        </p:nvSpPr>
        <p:spPr>
          <a:xfrm>
            <a:off x="-486261" y="8514182"/>
            <a:ext cx="3029923" cy="2561662"/>
          </a:xfrm>
          <a:custGeom>
            <a:avLst/>
            <a:gdLst/>
            <a:ahLst/>
            <a:cxnLst/>
            <a:rect l="l" t="t" r="r" b="b"/>
            <a:pathLst>
              <a:path w="3029923" h="2561662">
                <a:moveTo>
                  <a:pt x="0" y="0"/>
                </a:moveTo>
                <a:lnTo>
                  <a:pt x="3029922" y="0"/>
                </a:lnTo>
                <a:lnTo>
                  <a:pt x="3029922" y="2561662"/>
                </a:lnTo>
                <a:lnTo>
                  <a:pt x="0" y="25616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4162" y="8572500"/>
            <a:ext cx="16248038" cy="864870"/>
            <a:chOff x="0" y="0"/>
            <a:chExt cx="20772901" cy="1086934"/>
          </a:xfrm>
        </p:grpSpPr>
        <p:sp>
          <p:nvSpPr>
            <p:cNvPr id="3" name="Freeform 3"/>
            <p:cNvSpPr/>
            <p:nvPr/>
          </p:nvSpPr>
          <p:spPr>
            <a:xfrm>
              <a:off x="0" y="0"/>
              <a:ext cx="2040319" cy="1086934"/>
            </a:xfrm>
            <a:custGeom>
              <a:avLst/>
              <a:gdLst/>
              <a:ahLst/>
              <a:cxnLst/>
              <a:rect l="l" t="t" r="r" b="b"/>
              <a:pathLst>
                <a:path w="2040319" h="1086934">
                  <a:moveTo>
                    <a:pt x="0" y="0"/>
                  </a:moveTo>
                  <a:lnTo>
                    <a:pt x="2040319" y="0"/>
                  </a:lnTo>
                  <a:lnTo>
                    <a:pt x="2040319" y="1086934"/>
                  </a:lnTo>
                  <a:lnTo>
                    <a:pt x="0" y="1086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298318" y="165854"/>
              <a:ext cx="18474583" cy="698077"/>
            </a:xfrm>
            <a:prstGeom prst="rect">
              <a:avLst/>
            </a:prstGeom>
          </p:spPr>
          <p:txBody>
            <a:bodyPr lIns="0" tIns="0" rIns="0" bIns="0" rtlCol="0" anchor="t">
              <a:spAutoFit/>
            </a:bodyPr>
            <a:lstStyle/>
            <a:p>
              <a:pPr algn="ctr">
                <a:lnSpc>
                  <a:spcPts val="4480"/>
                </a:lnSpc>
              </a:pPr>
              <a:r>
                <a:rPr lang="en-US" sz="3200" dirty="0">
                  <a:solidFill>
                    <a:srgbClr val="000000"/>
                  </a:solidFill>
                  <a:latin typeface="Source Sans Pro"/>
                  <a:ea typeface="Source Sans Pro"/>
                  <a:cs typeface="Source Sans Pro"/>
                  <a:sym typeface="Source Sans Pro"/>
                </a:rPr>
                <a:t>https://github.com/MFHChehade/Energy-Management-System-for-Hybrid-Microgrid</a:t>
              </a:r>
            </a:p>
          </p:txBody>
        </p:sp>
      </p:grpSp>
      <p:sp>
        <p:nvSpPr>
          <p:cNvPr id="5" name="Freeform 5"/>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3394997" y="868446"/>
            <a:ext cx="11301259" cy="7434014"/>
            <a:chOff x="0" y="0"/>
            <a:chExt cx="15068345" cy="9912019"/>
          </a:xfrm>
        </p:grpSpPr>
        <p:grpSp>
          <p:nvGrpSpPr>
            <p:cNvPr id="7" name="Group 7"/>
            <p:cNvGrpSpPr/>
            <p:nvPr/>
          </p:nvGrpSpPr>
          <p:grpSpPr>
            <a:xfrm>
              <a:off x="0" y="7534173"/>
              <a:ext cx="15068345" cy="2377846"/>
              <a:chOff x="0" y="0"/>
              <a:chExt cx="2976463" cy="469698"/>
            </a:xfrm>
          </p:grpSpPr>
          <p:sp>
            <p:nvSpPr>
              <p:cNvPr id="8" name="Freeform 8"/>
              <p:cNvSpPr/>
              <p:nvPr/>
            </p:nvSpPr>
            <p:spPr>
              <a:xfrm>
                <a:off x="0" y="0"/>
                <a:ext cx="2976463" cy="469698"/>
              </a:xfrm>
              <a:custGeom>
                <a:avLst/>
                <a:gdLst/>
                <a:ahLst/>
                <a:cxnLst/>
                <a:rect l="l" t="t" r="r" b="b"/>
                <a:pathLst>
                  <a:path w="2976463" h="469698">
                    <a:moveTo>
                      <a:pt x="0" y="0"/>
                    </a:moveTo>
                    <a:lnTo>
                      <a:pt x="2976463" y="0"/>
                    </a:lnTo>
                    <a:lnTo>
                      <a:pt x="2976463" y="469698"/>
                    </a:lnTo>
                    <a:lnTo>
                      <a:pt x="0" y="469698"/>
                    </a:lnTo>
                    <a:close/>
                  </a:path>
                </a:pathLst>
              </a:custGeom>
              <a:solidFill>
                <a:srgbClr val="003049"/>
              </a:solidFill>
            </p:spPr>
          </p:sp>
          <p:sp>
            <p:nvSpPr>
              <p:cNvPr id="9" name="TextBox 9"/>
              <p:cNvSpPr txBox="1"/>
              <p:nvPr/>
            </p:nvSpPr>
            <p:spPr>
              <a:xfrm>
                <a:off x="0" y="-47625"/>
                <a:ext cx="2976463" cy="517323"/>
              </a:xfrm>
              <a:prstGeom prst="rect">
                <a:avLst/>
              </a:prstGeom>
            </p:spPr>
            <p:txBody>
              <a:bodyPr lIns="50800" tIns="50800" rIns="50800" bIns="50800" rtlCol="0" anchor="ctr"/>
              <a:lstStyle/>
              <a:p>
                <a:pPr algn="l">
                  <a:lnSpc>
                    <a:spcPts val="3359"/>
                  </a:lnSpc>
                </a:pPr>
                <a:r>
                  <a:rPr lang="en-US" sz="2400" b="1">
                    <a:solidFill>
                      <a:srgbClr val="FFFFFF"/>
                    </a:solidFill>
                    <a:latin typeface="Montserrat Classic Bold"/>
                    <a:ea typeface="Montserrat Classic Bold"/>
                    <a:cs typeface="Montserrat Classic Bold"/>
                    <a:sym typeface="Montserrat Classic Bold"/>
                  </a:rPr>
                  <a:t>GitHub - MFHChehade/Energy-Management-System-for-Hybrid-Microgrid: This work develops a simple energy management algorithm for a residential hybrid system consisting of PV, battery storage, unreliable grid and a diesel generator.</a:t>
                </a:r>
              </a:p>
            </p:txBody>
          </p:sp>
        </p:grpSp>
        <p:sp>
          <p:nvSpPr>
            <p:cNvPr id="10" name="Freeform 10"/>
            <p:cNvSpPr/>
            <p:nvPr/>
          </p:nvSpPr>
          <p:spPr>
            <a:xfrm>
              <a:off x="0" y="0"/>
              <a:ext cx="15068345" cy="7534173"/>
            </a:xfrm>
            <a:custGeom>
              <a:avLst/>
              <a:gdLst/>
              <a:ahLst/>
              <a:cxnLst/>
              <a:rect l="l" t="t" r="r" b="b"/>
              <a:pathLst>
                <a:path w="15068345" h="7534173">
                  <a:moveTo>
                    <a:pt x="0" y="0"/>
                  </a:moveTo>
                  <a:lnTo>
                    <a:pt x="15068345" y="0"/>
                  </a:lnTo>
                  <a:lnTo>
                    <a:pt x="15068345" y="7534173"/>
                  </a:lnTo>
                  <a:lnTo>
                    <a:pt x="0" y="7534173"/>
                  </a:lnTo>
                  <a:lnTo>
                    <a:pt x="0" y="0"/>
                  </a:lnTo>
                  <a:close/>
                </a:path>
              </a:pathLst>
            </a:custGeom>
            <a:blipFill>
              <a:blip r:embed="rId6"/>
              <a:stretch>
                <a:fillRect/>
              </a:stretch>
            </a:blipFill>
          </p:spPr>
        </p:sp>
      </p:grpSp>
      <p:sp>
        <p:nvSpPr>
          <p:cNvPr id="11" name="TextBox 11"/>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86629" y="1028700"/>
            <a:ext cx="7672671" cy="8108503"/>
          </a:xfrm>
          <a:custGeom>
            <a:avLst/>
            <a:gdLst/>
            <a:ahLst/>
            <a:cxnLst/>
            <a:rect l="l" t="t" r="r" b="b"/>
            <a:pathLst>
              <a:path w="7672671" h="8108503">
                <a:moveTo>
                  <a:pt x="0" y="0"/>
                </a:moveTo>
                <a:lnTo>
                  <a:pt x="7672671" y="0"/>
                </a:lnTo>
                <a:lnTo>
                  <a:pt x="7672671" y="8108503"/>
                </a:lnTo>
                <a:lnTo>
                  <a:pt x="0" y="8108503"/>
                </a:lnTo>
                <a:lnTo>
                  <a:pt x="0" y="0"/>
                </a:lnTo>
                <a:close/>
              </a:path>
            </a:pathLst>
          </a:custGeom>
          <a:blipFill>
            <a:blip r:embed="rId3"/>
            <a:stretch>
              <a:fillRect/>
            </a:stretch>
          </a:blipFill>
        </p:spPr>
      </p:sp>
      <p:sp>
        <p:nvSpPr>
          <p:cNvPr id="3" name="TextBox 3"/>
          <p:cNvSpPr txBox="1"/>
          <p:nvPr/>
        </p:nvSpPr>
        <p:spPr>
          <a:xfrm>
            <a:off x="1028700" y="1813243"/>
            <a:ext cx="8115300" cy="5982335"/>
          </a:xfrm>
          <a:prstGeom prst="rect">
            <a:avLst/>
          </a:prstGeom>
        </p:spPr>
        <p:txBody>
          <a:bodyPr lIns="0" tIns="0" rIns="0" bIns="0" rtlCol="0" anchor="t">
            <a:spAutoFit/>
          </a:bodyPr>
          <a:lstStyle/>
          <a:p>
            <a:pPr algn="just">
              <a:lnSpc>
                <a:spcPts val="2529"/>
              </a:lnSpc>
            </a:pPr>
            <a:r>
              <a:rPr lang="en-US" sz="2299">
                <a:solidFill>
                  <a:srgbClr val="020205"/>
                </a:solidFill>
                <a:latin typeface="Montserrat"/>
                <a:ea typeface="Montserrat"/>
                <a:cs typeface="Montserrat"/>
                <a:sym typeface="Montserrat"/>
              </a:rPr>
              <a:t>Process of finding the best possible solution to a problem by minimising or maximising a given objective function, subject to certain constraints.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Best configuration or operational strategy for energy systems to maximise efficiency, minimise costs, or achieve sustainability goals.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Tools and Technologies: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Optimization Libraries: PyPSA, Pandas, SciPy, PuLP, Gurobi, MATLAB, SCILAB</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Algorithms: linear programming, genetic algorithms, and ML models for predictive optimisation.</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Software Platforms: HOMER Energy, Pyomo, and GridLAB-D for advanced energy modelling</a:t>
            </a:r>
          </a:p>
          <a:p>
            <a:pPr algn="just">
              <a:lnSpc>
                <a:spcPts val="2529"/>
              </a:lnSpc>
            </a:pPr>
            <a:endParaRPr lang="en-US" sz="2299">
              <a:solidFill>
                <a:srgbClr val="020205"/>
              </a:solidFill>
              <a:latin typeface="Montserrat"/>
              <a:ea typeface="Montserrat"/>
              <a:cs typeface="Montserrat"/>
              <a:sym typeface="Montserrat"/>
            </a:endParaRPr>
          </a:p>
        </p:txBody>
      </p:sp>
      <p:sp>
        <p:nvSpPr>
          <p:cNvPr id="4" name="Freeform 4"/>
          <p:cNvSpPr/>
          <p:nvPr/>
        </p:nvSpPr>
        <p:spPr>
          <a:xfrm>
            <a:off x="0" y="7648603"/>
            <a:ext cx="2283413" cy="2638397"/>
          </a:xfrm>
          <a:custGeom>
            <a:avLst/>
            <a:gdLst/>
            <a:ahLst/>
            <a:cxnLst/>
            <a:rect l="l" t="t" r="r" b="b"/>
            <a:pathLst>
              <a:path w="2283413" h="2638397">
                <a:moveTo>
                  <a:pt x="0" y="0"/>
                </a:moveTo>
                <a:lnTo>
                  <a:pt x="2283413" y="0"/>
                </a:lnTo>
                <a:lnTo>
                  <a:pt x="2283413" y="2638397"/>
                </a:lnTo>
                <a:lnTo>
                  <a:pt x="0" y="2638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763962" y="8018634"/>
            <a:ext cx="4128365" cy="1016610"/>
          </a:xfrm>
          <a:custGeom>
            <a:avLst/>
            <a:gdLst/>
            <a:ahLst/>
            <a:cxnLst/>
            <a:rect l="l" t="t" r="r" b="b"/>
            <a:pathLst>
              <a:path w="4128365" h="1016610">
                <a:moveTo>
                  <a:pt x="0" y="0"/>
                </a:moveTo>
                <a:lnTo>
                  <a:pt x="4128365" y="0"/>
                </a:lnTo>
                <a:lnTo>
                  <a:pt x="4128365" y="1016610"/>
                </a:lnTo>
                <a:lnTo>
                  <a:pt x="0" y="1016610"/>
                </a:lnTo>
                <a:lnTo>
                  <a:pt x="0" y="0"/>
                </a:lnTo>
                <a:close/>
              </a:path>
            </a:pathLst>
          </a:custGeom>
          <a:blipFill>
            <a:blip r:embed="rId6"/>
            <a:stretch>
              <a:fillRect/>
            </a:stretch>
          </a:blipFill>
        </p:spPr>
      </p:sp>
      <p:sp>
        <p:nvSpPr>
          <p:cNvPr id="6" name="TextBox 6"/>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Optimisation in Energy Systems</a:t>
            </a:r>
          </a:p>
        </p:txBody>
      </p:sp>
      <p:sp>
        <p:nvSpPr>
          <p:cNvPr id="7" name="TextBox 7"/>
          <p:cNvSpPr txBox="1"/>
          <p:nvPr/>
        </p:nvSpPr>
        <p:spPr>
          <a:xfrm>
            <a:off x="12512806" y="9229725"/>
            <a:ext cx="1965194" cy="264160"/>
          </a:xfrm>
          <a:prstGeom prst="rect">
            <a:avLst/>
          </a:prstGeom>
        </p:spPr>
        <p:txBody>
          <a:bodyPr wrap="square" lIns="0" tIns="0" rIns="0" bIns="0" rtlCol="0" anchor="t">
            <a:spAutoFit/>
          </a:bodyPr>
          <a:lstStyle/>
          <a:p>
            <a:pPr algn="ctr">
              <a:lnSpc>
                <a:spcPts val="2239"/>
              </a:lnSpc>
            </a:pPr>
            <a:r>
              <a:rPr lang="en-US" sz="1599" dirty="0">
                <a:solidFill>
                  <a:srgbClr val="000000"/>
                </a:solidFill>
                <a:latin typeface="Source Sans Pro"/>
                <a:ea typeface="Source Sans Pro"/>
                <a:cs typeface="Source Sans Pro"/>
                <a:sym typeface="Source Sans Pro"/>
              </a:rPr>
              <a:t>https://model.energy/</a:t>
            </a:r>
          </a:p>
        </p:txBody>
      </p:sp>
      <p:sp>
        <p:nvSpPr>
          <p:cNvPr id="8" name="TextBox 8"/>
          <p:cNvSpPr txBox="1"/>
          <p:nvPr/>
        </p:nvSpPr>
        <p:spPr>
          <a:xfrm>
            <a:off x="3581400" y="9229725"/>
            <a:ext cx="4310927" cy="264160"/>
          </a:xfrm>
          <a:prstGeom prst="rect">
            <a:avLst/>
          </a:prstGeom>
        </p:spPr>
        <p:txBody>
          <a:bodyPr wrap="square" lIns="0" tIns="0" rIns="0" bIns="0" rtlCol="0" anchor="t">
            <a:spAutoFit/>
          </a:bodyPr>
          <a:lstStyle/>
          <a:p>
            <a:pPr algn="ctr">
              <a:lnSpc>
                <a:spcPts val="2239"/>
              </a:lnSpc>
            </a:pPr>
            <a:r>
              <a:rPr lang="en-US" sz="1599" dirty="0">
                <a:solidFill>
                  <a:srgbClr val="000000"/>
                </a:solidFill>
                <a:latin typeface="Source Sans Pro"/>
                <a:ea typeface="Source Sans Pro"/>
                <a:cs typeface="Source Sans Pro"/>
                <a:sym typeface="Source Sans Pro"/>
              </a:rPr>
              <a:t>https://upcommons.upc.edu/handle/2117/421318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83242" y="8443100"/>
            <a:ext cx="11680558" cy="967600"/>
            <a:chOff x="0" y="0"/>
            <a:chExt cx="15095354" cy="1086934"/>
          </a:xfrm>
        </p:grpSpPr>
        <p:sp>
          <p:nvSpPr>
            <p:cNvPr id="3" name="Freeform 3"/>
            <p:cNvSpPr/>
            <p:nvPr/>
          </p:nvSpPr>
          <p:spPr>
            <a:xfrm>
              <a:off x="0" y="0"/>
              <a:ext cx="2040319" cy="1086934"/>
            </a:xfrm>
            <a:custGeom>
              <a:avLst/>
              <a:gdLst/>
              <a:ahLst/>
              <a:cxnLst/>
              <a:rect l="l" t="t" r="r" b="b"/>
              <a:pathLst>
                <a:path w="2040319" h="1086934">
                  <a:moveTo>
                    <a:pt x="0" y="0"/>
                  </a:moveTo>
                  <a:lnTo>
                    <a:pt x="2040319" y="0"/>
                  </a:lnTo>
                  <a:lnTo>
                    <a:pt x="2040319" y="1086934"/>
                  </a:lnTo>
                  <a:lnTo>
                    <a:pt x="0" y="1086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298318" y="165854"/>
              <a:ext cx="12797036" cy="698077"/>
            </a:xfrm>
            <a:prstGeom prst="rect">
              <a:avLst/>
            </a:prstGeom>
          </p:spPr>
          <p:txBody>
            <a:bodyPr lIns="0" tIns="0" rIns="0" bIns="0" rtlCol="0" anchor="t">
              <a:spAutoFit/>
            </a:bodyPr>
            <a:lstStyle/>
            <a:p>
              <a:pPr algn="ctr">
                <a:lnSpc>
                  <a:spcPts val="4480"/>
                </a:lnSpc>
              </a:pPr>
              <a:r>
                <a:rPr lang="en-US" sz="3200" dirty="0">
                  <a:solidFill>
                    <a:srgbClr val="000000"/>
                  </a:solidFill>
                  <a:latin typeface="Source Sans Pro"/>
                  <a:ea typeface="Source Sans Pro"/>
                  <a:cs typeface="Source Sans Pro"/>
                  <a:sym typeface="Source Sans Pro"/>
                </a:rPr>
                <a:t>https://github.com/tinegachris/hybrid_renewable_pypsa</a:t>
              </a:r>
            </a:p>
          </p:txBody>
        </p:sp>
      </p:grpSp>
      <p:grpSp>
        <p:nvGrpSpPr>
          <p:cNvPr id="5" name="Group 5"/>
          <p:cNvGrpSpPr/>
          <p:nvPr/>
        </p:nvGrpSpPr>
        <p:grpSpPr>
          <a:xfrm>
            <a:off x="3503499" y="6679329"/>
            <a:ext cx="11301259" cy="1364285"/>
            <a:chOff x="0" y="0"/>
            <a:chExt cx="2976463" cy="359318"/>
          </a:xfrm>
        </p:grpSpPr>
        <p:sp>
          <p:nvSpPr>
            <p:cNvPr id="6" name="Freeform 6"/>
            <p:cNvSpPr/>
            <p:nvPr/>
          </p:nvSpPr>
          <p:spPr>
            <a:xfrm>
              <a:off x="0" y="0"/>
              <a:ext cx="2976463" cy="359318"/>
            </a:xfrm>
            <a:custGeom>
              <a:avLst/>
              <a:gdLst/>
              <a:ahLst/>
              <a:cxnLst/>
              <a:rect l="l" t="t" r="r" b="b"/>
              <a:pathLst>
                <a:path w="2976463" h="359318">
                  <a:moveTo>
                    <a:pt x="0" y="0"/>
                  </a:moveTo>
                  <a:lnTo>
                    <a:pt x="2976463" y="0"/>
                  </a:lnTo>
                  <a:lnTo>
                    <a:pt x="2976463" y="359318"/>
                  </a:lnTo>
                  <a:lnTo>
                    <a:pt x="0" y="359318"/>
                  </a:lnTo>
                  <a:close/>
                </a:path>
              </a:pathLst>
            </a:custGeom>
            <a:solidFill>
              <a:srgbClr val="003049"/>
            </a:solidFill>
          </p:spPr>
        </p:sp>
        <p:sp>
          <p:nvSpPr>
            <p:cNvPr id="7" name="TextBox 7"/>
            <p:cNvSpPr txBox="1"/>
            <p:nvPr/>
          </p:nvSpPr>
          <p:spPr>
            <a:xfrm>
              <a:off x="0" y="-47625"/>
              <a:ext cx="2976463" cy="406943"/>
            </a:xfrm>
            <a:prstGeom prst="rect">
              <a:avLst/>
            </a:prstGeom>
          </p:spPr>
          <p:txBody>
            <a:bodyPr lIns="50800" tIns="50800" rIns="50800" bIns="50800" rtlCol="0" anchor="ctr"/>
            <a:lstStyle/>
            <a:p>
              <a:pPr algn="l">
                <a:lnSpc>
                  <a:spcPts val="3359"/>
                </a:lnSpc>
              </a:pPr>
              <a:r>
                <a:rPr lang="en-US" sz="2400">
                  <a:solidFill>
                    <a:srgbClr val="FFFFFF"/>
                  </a:solidFill>
                  <a:latin typeface="Montserrat Classic"/>
                  <a:ea typeface="Montserrat Classic"/>
                  <a:cs typeface="Montserrat Classic"/>
                  <a:sym typeface="Montserrat Classic"/>
                </a:rPr>
                <a:t>GitHub - tinegachris/hybrid_renewable_pypsa: Analysis of a hybrid renewable energy network using PyPSA (Python for Power System Analysis)</a:t>
              </a:r>
            </a:p>
          </p:txBody>
        </p:sp>
      </p:grpSp>
      <p:sp>
        <p:nvSpPr>
          <p:cNvPr id="8" name="Freeform 8"/>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3503499" y="1028700"/>
            <a:ext cx="11301259" cy="5650629"/>
          </a:xfrm>
          <a:custGeom>
            <a:avLst/>
            <a:gdLst/>
            <a:ahLst/>
            <a:cxnLst/>
            <a:rect l="l" t="t" r="r" b="b"/>
            <a:pathLst>
              <a:path w="11301259" h="5650629">
                <a:moveTo>
                  <a:pt x="0" y="0"/>
                </a:moveTo>
                <a:lnTo>
                  <a:pt x="11301259" y="0"/>
                </a:lnTo>
                <a:lnTo>
                  <a:pt x="11301259" y="5650629"/>
                </a:lnTo>
                <a:lnTo>
                  <a:pt x="0" y="5650629"/>
                </a:lnTo>
                <a:lnTo>
                  <a:pt x="0" y="0"/>
                </a:lnTo>
                <a:close/>
              </a:path>
            </a:pathLst>
          </a:custGeom>
          <a:blipFill>
            <a:blip r:embed="rId6"/>
            <a:stretch>
              <a:fillRect/>
            </a:stretch>
          </a:blipFill>
        </p:spPr>
      </p:sp>
      <p:sp>
        <p:nvSpPr>
          <p:cNvPr id="10" name="TextBox 10"/>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94087" y="3206591"/>
            <a:ext cx="8115300" cy="4717018"/>
          </a:xfrm>
          <a:custGeom>
            <a:avLst/>
            <a:gdLst/>
            <a:ahLst/>
            <a:cxnLst/>
            <a:rect l="l" t="t" r="r" b="b"/>
            <a:pathLst>
              <a:path w="8115300" h="4717018">
                <a:moveTo>
                  <a:pt x="0" y="0"/>
                </a:moveTo>
                <a:lnTo>
                  <a:pt x="8115300" y="0"/>
                </a:lnTo>
                <a:lnTo>
                  <a:pt x="8115300" y="4717018"/>
                </a:lnTo>
                <a:lnTo>
                  <a:pt x="0" y="4717018"/>
                </a:lnTo>
                <a:lnTo>
                  <a:pt x="0" y="0"/>
                </a:lnTo>
                <a:close/>
              </a:path>
            </a:pathLst>
          </a:custGeom>
          <a:blipFill>
            <a:blip r:embed="rId3"/>
            <a:stretch>
              <a:fillRect/>
            </a:stretch>
          </a:blipFill>
        </p:spPr>
      </p:sp>
      <p:sp>
        <p:nvSpPr>
          <p:cNvPr id="3" name="TextBox 3"/>
          <p:cNvSpPr txBox="1"/>
          <p:nvPr/>
        </p:nvSpPr>
        <p:spPr>
          <a:xfrm>
            <a:off x="1248421" y="1847533"/>
            <a:ext cx="8464612" cy="6610985"/>
          </a:xfrm>
          <a:prstGeom prst="rect">
            <a:avLst/>
          </a:prstGeom>
        </p:spPr>
        <p:txBody>
          <a:bodyPr lIns="0" tIns="0" rIns="0" bIns="0" rtlCol="0" anchor="t">
            <a:spAutoFit/>
          </a:bodyPr>
          <a:lstStyle/>
          <a:p>
            <a:pPr algn="just">
              <a:lnSpc>
                <a:spcPts val="2529"/>
              </a:lnSpc>
            </a:pPr>
            <a:r>
              <a:rPr lang="en-US" sz="2299">
                <a:solidFill>
                  <a:srgbClr val="020205"/>
                </a:solidFill>
                <a:latin typeface="Montserrat"/>
                <a:ea typeface="Montserrat"/>
                <a:cs typeface="Montserrat"/>
                <a:sym typeface="Montserrat"/>
              </a:rPr>
              <a:t>Analysis: Interprets energy data to uncover actionable patterns, like peak usage times or system inefficiencies.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Prediction: Uses historical and real-time data to forecast future energy demands and optimise resource allocation.</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Tools and Technologies: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Python Libraries for Data Analysis:</a:t>
            </a:r>
          </a:p>
          <a:p>
            <a:pPr algn="just">
              <a:lnSpc>
                <a:spcPts val="2529"/>
              </a:lnSpc>
            </a:pPr>
            <a:r>
              <a:rPr lang="en-US" sz="2299">
                <a:solidFill>
                  <a:srgbClr val="020205"/>
                </a:solidFill>
                <a:latin typeface="Montserrat"/>
                <a:ea typeface="Montserrat"/>
                <a:cs typeface="Montserrat"/>
                <a:sym typeface="Montserrat"/>
              </a:rPr>
              <a:t>Pandas, NumPy, SciPy, Matplotlib, Seaborn, Plotly.</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Machine Learning &amp; AI Frameworks:</a:t>
            </a:r>
          </a:p>
          <a:p>
            <a:pPr algn="just">
              <a:lnSpc>
                <a:spcPts val="2529"/>
              </a:lnSpc>
            </a:pPr>
            <a:r>
              <a:rPr lang="en-US" sz="2299">
                <a:solidFill>
                  <a:srgbClr val="020205"/>
                </a:solidFill>
                <a:latin typeface="Montserrat"/>
                <a:ea typeface="Montserrat"/>
                <a:cs typeface="Montserrat"/>
                <a:sym typeface="Montserrat"/>
              </a:rPr>
              <a:t>Regression models, time-series analysis (ARIMA, Prophet).</a:t>
            </a:r>
          </a:p>
          <a:p>
            <a:pPr algn="just">
              <a:lnSpc>
                <a:spcPts val="2529"/>
              </a:lnSpc>
            </a:pPr>
            <a:r>
              <a:rPr lang="en-US" sz="2299">
                <a:solidFill>
                  <a:srgbClr val="020205"/>
                </a:solidFill>
                <a:latin typeface="Montserrat"/>
                <a:ea typeface="Montserrat"/>
                <a:cs typeface="Montserrat"/>
                <a:sym typeface="Montserrat"/>
              </a:rPr>
              <a:t>TensorFlow, PyTorch, and Scikit-learn for building predictive algorithms.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Cloud Computing Platforms for Scalability:</a:t>
            </a:r>
          </a:p>
          <a:p>
            <a:pPr algn="just">
              <a:lnSpc>
                <a:spcPts val="2529"/>
              </a:lnSpc>
            </a:pPr>
            <a:r>
              <a:rPr lang="en-US" sz="2299">
                <a:solidFill>
                  <a:srgbClr val="020205"/>
                </a:solidFill>
                <a:latin typeface="Montserrat"/>
                <a:ea typeface="Montserrat"/>
                <a:cs typeface="Montserrat"/>
                <a:sym typeface="Montserrat"/>
              </a:rPr>
              <a:t>AWS: Amazon SageMaker, AWS Lambda.</a:t>
            </a:r>
          </a:p>
          <a:p>
            <a:pPr algn="just">
              <a:lnSpc>
                <a:spcPts val="2529"/>
              </a:lnSpc>
            </a:pPr>
            <a:r>
              <a:rPr lang="en-US" sz="2299">
                <a:solidFill>
                  <a:srgbClr val="020205"/>
                </a:solidFill>
                <a:latin typeface="Montserrat"/>
                <a:ea typeface="Montserrat"/>
                <a:cs typeface="Montserrat"/>
                <a:sym typeface="Montserrat"/>
              </a:rPr>
              <a:t>Google Cloud: BigQuery, Vertex AI, AutoML.</a:t>
            </a:r>
          </a:p>
          <a:p>
            <a:pPr algn="just">
              <a:lnSpc>
                <a:spcPts val="2529"/>
              </a:lnSpc>
            </a:pPr>
            <a:r>
              <a:rPr lang="en-US" sz="2299">
                <a:solidFill>
                  <a:srgbClr val="020205"/>
                </a:solidFill>
                <a:latin typeface="Montserrat"/>
                <a:ea typeface="Montserrat"/>
                <a:cs typeface="Montserrat"/>
                <a:sym typeface="Montserrat"/>
              </a:rPr>
              <a:t>Azure: Azure ML, Azure Functions, Synapse Analytics.</a:t>
            </a:r>
          </a:p>
        </p:txBody>
      </p:sp>
      <p:sp>
        <p:nvSpPr>
          <p:cNvPr id="4" name="TextBox 4"/>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Analysis and Prediction in Energy Systems</a:t>
            </a:r>
          </a:p>
        </p:txBody>
      </p:sp>
      <p:sp>
        <p:nvSpPr>
          <p:cNvPr id="5" name="TextBox 5"/>
          <p:cNvSpPr txBox="1"/>
          <p:nvPr/>
        </p:nvSpPr>
        <p:spPr>
          <a:xfrm>
            <a:off x="11873092" y="8194356"/>
            <a:ext cx="3747908" cy="264161"/>
          </a:xfrm>
          <a:prstGeom prst="rect">
            <a:avLst/>
          </a:prstGeom>
        </p:spPr>
        <p:txBody>
          <a:bodyPr wrap="square" lIns="0" tIns="0" rIns="0" bIns="0" rtlCol="0" anchor="t">
            <a:spAutoFit/>
          </a:bodyPr>
          <a:lstStyle/>
          <a:p>
            <a:pPr algn="ctr">
              <a:lnSpc>
                <a:spcPts val="2239"/>
              </a:lnSpc>
            </a:pPr>
            <a:r>
              <a:rPr lang="en-US" sz="1599" dirty="0">
                <a:solidFill>
                  <a:srgbClr val="000000"/>
                </a:solidFill>
                <a:latin typeface="Source Sans Pro"/>
                <a:ea typeface="Source Sans Pro"/>
                <a:cs typeface="Source Sans Pro"/>
                <a:sym typeface="Source Sans Pro"/>
              </a:rPr>
              <a:t>https://doi.org/10.1016/j.egyai.2024.100347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83242" y="8275847"/>
            <a:ext cx="11321515" cy="815200"/>
            <a:chOff x="0" y="0"/>
            <a:chExt cx="15095354" cy="1086934"/>
          </a:xfrm>
        </p:grpSpPr>
        <p:sp>
          <p:nvSpPr>
            <p:cNvPr id="3" name="Freeform 3"/>
            <p:cNvSpPr/>
            <p:nvPr/>
          </p:nvSpPr>
          <p:spPr>
            <a:xfrm>
              <a:off x="0" y="0"/>
              <a:ext cx="2040319" cy="1086934"/>
            </a:xfrm>
            <a:custGeom>
              <a:avLst/>
              <a:gdLst/>
              <a:ahLst/>
              <a:cxnLst/>
              <a:rect l="l" t="t" r="r" b="b"/>
              <a:pathLst>
                <a:path w="2040319" h="1086934">
                  <a:moveTo>
                    <a:pt x="0" y="0"/>
                  </a:moveTo>
                  <a:lnTo>
                    <a:pt x="2040319" y="0"/>
                  </a:lnTo>
                  <a:lnTo>
                    <a:pt x="2040319" y="1086934"/>
                  </a:lnTo>
                  <a:lnTo>
                    <a:pt x="0" y="1086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298318" y="165854"/>
              <a:ext cx="12797036" cy="698077"/>
            </a:xfrm>
            <a:prstGeom prst="rect">
              <a:avLst/>
            </a:prstGeom>
          </p:spPr>
          <p:txBody>
            <a:bodyPr lIns="0" tIns="0" rIns="0" bIns="0" rtlCol="0" anchor="t">
              <a:spAutoFit/>
            </a:bodyPr>
            <a:lstStyle/>
            <a:p>
              <a:pPr algn="ctr">
                <a:lnSpc>
                  <a:spcPts val="4480"/>
                </a:lnSpc>
              </a:pPr>
              <a:r>
                <a:rPr lang="en-US" sz="3200">
                  <a:solidFill>
                    <a:srgbClr val="000000"/>
                  </a:solidFill>
                  <a:latin typeface="Source Sans Pro"/>
                  <a:ea typeface="Source Sans Pro"/>
                  <a:cs typeface="Source Sans Pro"/>
                  <a:sym typeface="Source Sans Pro"/>
                </a:rPr>
                <a:t>https://github.com/adityavinodk/energy_save</a:t>
              </a:r>
            </a:p>
          </p:txBody>
        </p:sp>
      </p:grpSp>
      <p:sp>
        <p:nvSpPr>
          <p:cNvPr id="5" name="Freeform 5"/>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3493371" y="1028700"/>
            <a:ext cx="11311387" cy="6595814"/>
            <a:chOff x="0" y="0"/>
            <a:chExt cx="15081850" cy="8794419"/>
          </a:xfrm>
        </p:grpSpPr>
        <p:grpSp>
          <p:nvGrpSpPr>
            <p:cNvPr id="7" name="Group 7"/>
            <p:cNvGrpSpPr/>
            <p:nvPr/>
          </p:nvGrpSpPr>
          <p:grpSpPr>
            <a:xfrm>
              <a:off x="0" y="7534173"/>
              <a:ext cx="15081850" cy="1260246"/>
              <a:chOff x="0" y="0"/>
              <a:chExt cx="2979131" cy="248938"/>
            </a:xfrm>
          </p:grpSpPr>
          <p:sp>
            <p:nvSpPr>
              <p:cNvPr id="8" name="Freeform 8"/>
              <p:cNvSpPr/>
              <p:nvPr/>
            </p:nvSpPr>
            <p:spPr>
              <a:xfrm>
                <a:off x="0" y="0"/>
                <a:ext cx="2979131" cy="248938"/>
              </a:xfrm>
              <a:custGeom>
                <a:avLst/>
                <a:gdLst/>
                <a:ahLst/>
                <a:cxnLst/>
                <a:rect l="l" t="t" r="r" b="b"/>
                <a:pathLst>
                  <a:path w="2979131" h="248938">
                    <a:moveTo>
                      <a:pt x="0" y="0"/>
                    </a:moveTo>
                    <a:lnTo>
                      <a:pt x="2979131" y="0"/>
                    </a:lnTo>
                    <a:lnTo>
                      <a:pt x="2979131" y="248938"/>
                    </a:lnTo>
                    <a:lnTo>
                      <a:pt x="0" y="248938"/>
                    </a:lnTo>
                    <a:close/>
                  </a:path>
                </a:pathLst>
              </a:custGeom>
              <a:solidFill>
                <a:srgbClr val="003049"/>
              </a:solidFill>
            </p:spPr>
          </p:sp>
          <p:sp>
            <p:nvSpPr>
              <p:cNvPr id="9" name="TextBox 9"/>
              <p:cNvSpPr txBox="1"/>
              <p:nvPr/>
            </p:nvSpPr>
            <p:spPr>
              <a:xfrm>
                <a:off x="0" y="-47625"/>
                <a:ext cx="2979131" cy="296563"/>
              </a:xfrm>
              <a:prstGeom prst="rect">
                <a:avLst/>
              </a:prstGeom>
            </p:spPr>
            <p:txBody>
              <a:bodyPr lIns="50800" tIns="50800" rIns="50800" bIns="50800" rtlCol="0" anchor="ctr"/>
              <a:lstStyle/>
              <a:p>
                <a:pPr algn="l">
                  <a:lnSpc>
                    <a:spcPts val="3359"/>
                  </a:lnSpc>
                </a:pPr>
                <a:r>
                  <a:rPr lang="en-US" sz="2400" b="1">
                    <a:solidFill>
                      <a:srgbClr val="FFFFFF"/>
                    </a:solidFill>
                    <a:latin typeface="Montserrat Classic Bold"/>
                    <a:ea typeface="Montserrat Classic Bold"/>
                    <a:cs typeface="Montserrat Classic Bold"/>
                    <a:sym typeface="Montserrat Classic Bold"/>
                  </a:rPr>
                  <a:t>GitHub - adityavinodk/energy_save: Prediction and Analysis of Household Energy Consumption - Finalist for IBM Hack Challenge 2019</a:t>
                </a:r>
              </a:p>
            </p:txBody>
          </p:sp>
        </p:grpSp>
        <p:sp>
          <p:nvSpPr>
            <p:cNvPr id="10" name="Freeform 10"/>
            <p:cNvSpPr/>
            <p:nvPr/>
          </p:nvSpPr>
          <p:spPr>
            <a:xfrm>
              <a:off x="13504" y="0"/>
              <a:ext cx="15068345" cy="7534173"/>
            </a:xfrm>
            <a:custGeom>
              <a:avLst/>
              <a:gdLst/>
              <a:ahLst/>
              <a:cxnLst/>
              <a:rect l="l" t="t" r="r" b="b"/>
              <a:pathLst>
                <a:path w="15068345" h="7534173">
                  <a:moveTo>
                    <a:pt x="0" y="0"/>
                  </a:moveTo>
                  <a:lnTo>
                    <a:pt x="15068346" y="0"/>
                  </a:lnTo>
                  <a:lnTo>
                    <a:pt x="15068346" y="7534173"/>
                  </a:lnTo>
                  <a:lnTo>
                    <a:pt x="0" y="7534173"/>
                  </a:lnTo>
                  <a:lnTo>
                    <a:pt x="0" y="0"/>
                  </a:lnTo>
                  <a:close/>
                </a:path>
              </a:pathLst>
            </a:custGeom>
            <a:blipFill>
              <a:blip r:embed="rId6"/>
              <a:stretch>
                <a:fillRect/>
              </a:stretch>
            </a:blipFill>
          </p:spPr>
        </p:sp>
      </p:grpSp>
      <p:sp>
        <p:nvSpPr>
          <p:cNvPr id="11" name="TextBox 11"/>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799999">
            <a:off x="0" y="9258300"/>
            <a:ext cx="1401128" cy="1955890"/>
          </a:xfrm>
          <a:custGeom>
            <a:avLst/>
            <a:gdLst/>
            <a:ahLst/>
            <a:cxnLst/>
            <a:rect l="l" t="t" r="r" b="b"/>
            <a:pathLst>
              <a:path w="1401128" h="1955890">
                <a:moveTo>
                  <a:pt x="0" y="0"/>
                </a:moveTo>
                <a:lnTo>
                  <a:pt x="1401128" y="0"/>
                </a:lnTo>
                <a:lnTo>
                  <a:pt x="1401128" y="1955890"/>
                </a:lnTo>
                <a:lnTo>
                  <a:pt x="0" y="19558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3293241"/>
            <a:ext cx="6177978" cy="3521448"/>
          </a:xfrm>
          <a:custGeom>
            <a:avLst/>
            <a:gdLst/>
            <a:ahLst/>
            <a:cxnLst/>
            <a:rect l="l" t="t" r="r" b="b"/>
            <a:pathLst>
              <a:path w="6177978" h="3521448">
                <a:moveTo>
                  <a:pt x="0" y="0"/>
                </a:moveTo>
                <a:lnTo>
                  <a:pt x="6177978" y="0"/>
                </a:lnTo>
                <a:lnTo>
                  <a:pt x="6177978" y="3521448"/>
                </a:lnTo>
                <a:lnTo>
                  <a:pt x="0" y="3521448"/>
                </a:lnTo>
                <a:lnTo>
                  <a:pt x="0" y="0"/>
                </a:lnTo>
                <a:close/>
              </a:path>
            </a:pathLst>
          </a:custGeom>
          <a:blipFill>
            <a:blip r:embed="rId5"/>
            <a:stretch>
              <a:fillRect/>
            </a:stretch>
          </a:blipFill>
        </p:spPr>
      </p:sp>
      <p:sp>
        <p:nvSpPr>
          <p:cNvPr id="4" name="TextBox 4"/>
          <p:cNvSpPr txBox="1"/>
          <p:nvPr/>
        </p:nvSpPr>
        <p:spPr>
          <a:xfrm>
            <a:off x="7997700" y="1533208"/>
            <a:ext cx="9261600" cy="7553960"/>
          </a:xfrm>
          <a:prstGeom prst="rect">
            <a:avLst/>
          </a:prstGeom>
        </p:spPr>
        <p:txBody>
          <a:bodyPr lIns="0" tIns="0" rIns="0" bIns="0" rtlCol="0" anchor="t">
            <a:spAutoFit/>
          </a:bodyPr>
          <a:lstStyle/>
          <a:p>
            <a:pPr algn="just">
              <a:lnSpc>
                <a:spcPts val="2529"/>
              </a:lnSpc>
            </a:pPr>
            <a:r>
              <a:rPr lang="en-US" sz="2299">
                <a:solidFill>
                  <a:srgbClr val="020205"/>
                </a:solidFill>
                <a:latin typeface="Montserrat"/>
                <a:ea typeface="Montserrat"/>
                <a:cs typeface="Montserrat"/>
                <a:sym typeface="Montserrat"/>
              </a:rPr>
              <a:t>Facilitates real-time monitoring, control, and decision-making while ensuring accessibility for non-technical stakeholders.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Tools and Technologies: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Real-Time Visualisation:</a:t>
            </a:r>
          </a:p>
          <a:p>
            <a:pPr algn="just">
              <a:lnSpc>
                <a:spcPts val="2529"/>
              </a:lnSpc>
            </a:pPr>
            <a:r>
              <a:rPr lang="en-US" sz="2299">
                <a:solidFill>
                  <a:srgbClr val="020205"/>
                </a:solidFill>
                <a:latin typeface="Montserrat"/>
                <a:ea typeface="Montserrat"/>
                <a:cs typeface="Montserrat"/>
                <a:sym typeface="Montserrat"/>
              </a:rPr>
              <a:t>Grafana, Tableau, or custom-built interfaces using frameworks like React, Angular, or Vue.js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Alerts and Notifications:</a:t>
            </a:r>
          </a:p>
          <a:p>
            <a:pPr algn="just">
              <a:lnSpc>
                <a:spcPts val="2529"/>
              </a:lnSpc>
            </a:pPr>
            <a:r>
              <a:rPr lang="en-US" sz="2299">
                <a:solidFill>
                  <a:srgbClr val="020205"/>
                </a:solidFill>
                <a:latin typeface="Montserrat"/>
                <a:ea typeface="Montserrat"/>
                <a:cs typeface="Montserrat"/>
                <a:sym typeface="Montserrat"/>
              </a:rPr>
              <a:t>Twilio for communication or custom logic via APIs.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Control Capabilities:</a:t>
            </a:r>
          </a:p>
          <a:p>
            <a:pPr algn="just">
              <a:lnSpc>
                <a:spcPts val="2529"/>
              </a:lnSpc>
            </a:pPr>
            <a:r>
              <a:rPr lang="en-US" sz="2299">
                <a:solidFill>
                  <a:srgbClr val="020205"/>
                </a:solidFill>
                <a:latin typeface="Montserrat"/>
                <a:ea typeface="Montserrat"/>
                <a:cs typeface="Montserrat"/>
                <a:sym typeface="Montserrat"/>
              </a:rPr>
              <a:t>Remote control of energy system devices and load management</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Integration APIs:</a:t>
            </a:r>
          </a:p>
          <a:p>
            <a:pPr algn="just">
              <a:lnSpc>
                <a:spcPts val="2529"/>
              </a:lnSpc>
            </a:pPr>
            <a:r>
              <a:rPr lang="en-US" sz="2299">
                <a:solidFill>
                  <a:srgbClr val="020205"/>
                </a:solidFill>
                <a:latin typeface="Montserrat"/>
                <a:ea typeface="Montserrat"/>
                <a:cs typeface="Montserrat"/>
                <a:sym typeface="Montserrat"/>
              </a:rPr>
              <a:t>RESTful APIs or GraphQL allow communication between the interface and energy systems.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Database Options:</a:t>
            </a:r>
          </a:p>
          <a:p>
            <a:pPr algn="just">
              <a:lnSpc>
                <a:spcPts val="2529"/>
              </a:lnSpc>
            </a:pPr>
            <a:r>
              <a:rPr lang="en-US" sz="2299">
                <a:solidFill>
                  <a:srgbClr val="020205"/>
                </a:solidFill>
                <a:latin typeface="Montserrat"/>
                <a:ea typeface="Montserrat"/>
                <a:cs typeface="Montserrat"/>
                <a:sym typeface="Montserrat"/>
              </a:rPr>
              <a:t>MySQL, and PostgreSQL for structured data.</a:t>
            </a:r>
          </a:p>
          <a:p>
            <a:pPr algn="just">
              <a:lnSpc>
                <a:spcPts val="2529"/>
              </a:lnSpc>
            </a:pPr>
            <a:r>
              <a:rPr lang="en-US" sz="2299">
                <a:solidFill>
                  <a:srgbClr val="020205"/>
                </a:solidFill>
                <a:latin typeface="Montserrat"/>
                <a:ea typeface="Montserrat"/>
                <a:cs typeface="Montserrat"/>
                <a:sym typeface="Montserrat"/>
              </a:rPr>
              <a:t>MongoDB or Firebase for dynamic, scalable applications.</a:t>
            </a:r>
          </a:p>
        </p:txBody>
      </p:sp>
      <p:sp>
        <p:nvSpPr>
          <p:cNvPr id="5" name="TextBox 5"/>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User Interfaces and Management</a:t>
            </a:r>
          </a:p>
        </p:txBody>
      </p:sp>
      <p:sp>
        <p:nvSpPr>
          <p:cNvPr id="6" name="TextBox 6"/>
          <p:cNvSpPr txBox="1"/>
          <p:nvPr/>
        </p:nvSpPr>
        <p:spPr>
          <a:xfrm>
            <a:off x="1028700" y="7052814"/>
            <a:ext cx="6177978" cy="198120"/>
          </a:xfrm>
          <a:prstGeom prst="rect">
            <a:avLst/>
          </a:prstGeom>
        </p:spPr>
        <p:txBody>
          <a:bodyPr lIns="0" tIns="0" rIns="0" bIns="0" rtlCol="0" anchor="t">
            <a:spAutoFit/>
          </a:bodyPr>
          <a:lstStyle/>
          <a:p>
            <a:pPr algn="ctr">
              <a:lnSpc>
                <a:spcPts val="1679"/>
              </a:lnSpc>
            </a:pPr>
            <a:r>
              <a:rPr lang="en-US" sz="1200">
                <a:solidFill>
                  <a:srgbClr val="000000"/>
                </a:solidFill>
                <a:latin typeface="Source Sans Pro"/>
                <a:ea typeface="Source Sans Pro"/>
                <a:cs typeface="Source Sans Pro"/>
                <a:sym typeface="Source Sans Pro"/>
              </a:rPr>
              <a:t>https://doi.org/10.3390/asi5010018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Sleek Minimalist Rounded Asterisk"/>
          <p:cNvSpPr/>
          <p:nvPr/>
        </p:nvSpPr>
        <p:spPr>
          <a:xfrm>
            <a:off x="15325545" y="579363"/>
            <a:ext cx="1933755" cy="1933755"/>
          </a:xfrm>
          <a:custGeom>
            <a:avLst/>
            <a:gdLst/>
            <a:ahLst/>
            <a:cxnLst/>
            <a:rect l="l" t="t" r="r" b="b"/>
            <a:pathLst>
              <a:path w="1933755" h="1933755">
                <a:moveTo>
                  <a:pt x="0" y="0"/>
                </a:moveTo>
                <a:lnTo>
                  <a:pt x="1933755" y="0"/>
                </a:lnTo>
                <a:lnTo>
                  <a:pt x="1933755" y="1933755"/>
                </a:lnTo>
                <a:lnTo>
                  <a:pt x="0" y="19337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0" y="1986089"/>
            <a:ext cx="9372097" cy="6294095"/>
            <a:chOff x="0" y="0"/>
            <a:chExt cx="1210284" cy="812800"/>
          </a:xfrm>
        </p:grpSpPr>
        <p:sp>
          <p:nvSpPr>
            <p:cNvPr id="4" name="Freeform 4"/>
            <p:cNvSpPr/>
            <p:nvPr/>
          </p:nvSpPr>
          <p:spPr>
            <a:xfrm>
              <a:off x="0" y="0"/>
              <a:ext cx="1210284" cy="812800"/>
            </a:xfrm>
            <a:custGeom>
              <a:avLst/>
              <a:gdLst/>
              <a:ahLst/>
              <a:cxnLst/>
              <a:rect l="l" t="t" r="r" b="b"/>
              <a:pathLst>
                <a:path w="1210284" h="812800">
                  <a:moveTo>
                    <a:pt x="0" y="0"/>
                  </a:moveTo>
                  <a:lnTo>
                    <a:pt x="1210284" y="0"/>
                  </a:lnTo>
                  <a:lnTo>
                    <a:pt x="1210284" y="812800"/>
                  </a:lnTo>
                  <a:lnTo>
                    <a:pt x="0" y="812800"/>
                  </a:lnTo>
                  <a:close/>
                </a:path>
              </a:pathLst>
            </a:custGeom>
            <a:blipFill>
              <a:blip r:embed="rId5"/>
              <a:stretch>
                <a:fillRect l="-336" r="-336"/>
              </a:stretch>
            </a:blipFill>
          </p:spPr>
        </p:sp>
      </p:grpSp>
      <p:sp>
        <p:nvSpPr>
          <p:cNvPr id="5" name="TextBox 5"/>
          <p:cNvSpPr txBox="1"/>
          <p:nvPr/>
        </p:nvSpPr>
        <p:spPr>
          <a:xfrm>
            <a:off x="11245874" y="2408129"/>
            <a:ext cx="5122944" cy="2314577"/>
          </a:xfrm>
          <a:prstGeom prst="rect">
            <a:avLst/>
          </a:prstGeom>
        </p:spPr>
        <p:txBody>
          <a:bodyPr lIns="0" tIns="0" rIns="0" bIns="0" rtlCol="0" anchor="t">
            <a:spAutoFit/>
          </a:bodyPr>
          <a:lstStyle/>
          <a:p>
            <a:pPr marL="0" lvl="0" indent="0" algn="l">
              <a:lnSpc>
                <a:spcPts val="8925"/>
              </a:lnSpc>
            </a:pPr>
            <a:r>
              <a:rPr lang="en-US" sz="8500">
                <a:solidFill>
                  <a:srgbClr val="003049"/>
                </a:solidFill>
                <a:latin typeface="Montserrat Classic"/>
                <a:ea typeface="Montserrat Classic"/>
                <a:cs typeface="Montserrat Classic"/>
                <a:sym typeface="Montserrat Classic"/>
              </a:rPr>
              <a:t>Practical Demo</a:t>
            </a:r>
          </a:p>
        </p:txBody>
      </p:sp>
      <p:sp>
        <p:nvSpPr>
          <p:cNvPr id="6" name="TextBox 6"/>
          <p:cNvSpPr txBox="1"/>
          <p:nvPr/>
        </p:nvSpPr>
        <p:spPr>
          <a:xfrm>
            <a:off x="11245874" y="6265971"/>
            <a:ext cx="5168852" cy="850900"/>
          </a:xfrm>
          <a:prstGeom prst="rect">
            <a:avLst/>
          </a:prstGeom>
        </p:spPr>
        <p:txBody>
          <a:bodyPr lIns="0" tIns="0" rIns="0" bIns="0" rtlCol="0" anchor="t">
            <a:spAutoFit/>
          </a:bodyPr>
          <a:lstStyle/>
          <a:p>
            <a:pPr marL="0" lvl="0" indent="0" algn="l">
              <a:lnSpc>
                <a:spcPts val="3499"/>
              </a:lnSpc>
            </a:pPr>
            <a:r>
              <a:rPr lang="en-US" sz="2499">
                <a:solidFill>
                  <a:srgbClr val="003049"/>
                </a:solidFill>
                <a:latin typeface="Montserrat"/>
                <a:ea typeface="Montserrat"/>
                <a:cs typeface="Montserrat"/>
                <a:sym typeface="Montserrat"/>
              </a:rPr>
              <a:t>Simple Python Script for Energy Monitoring</a:t>
            </a:r>
          </a:p>
        </p:txBody>
      </p:sp>
      <p:sp>
        <p:nvSpPr>
          <p:cNvPr id="7" name="TextBox 7"/>
          <p:cNvSpPr txBox="1"/>
          <p:nvPr/>
        </p:nvSpPr>
        <p:spPr>
          <a:xfrm>
            <a:off x="17259300" y="9239250"/>
            <a:ext cx="152400" cy="171450"/>
          </a:xfrm>
          <a:prstGeom prst="rect">
            <a:avLst/>
          </a:prstGeom>
        </p:spPr>
        <p:txBody>
          <a:bodyPr wrap="none" lIns="0" tIns="0" rIns="0" bIns="0" rtlCol="0" anchor="t">
            <a:spAutoFit/>
          </a:bodyPr>
          <a:lstStyle/>
          <a:p>
            <a:pPr algn="ctr">
              <a:lnSpc>
                <a:spcPts val="839"/>
              </a:lnSpc>
              <a:spcBef>
                <a:spcPct val="0"/>
              </a:spcBef>
            </a:pPr>
            <a:r>
              <a:rPr lang="en-US" sz="600">
                <a:solidFill>
                  <a:srgbClr val="020205"/>
                </a:solidFill>
                <a:latin typeface="Source Sans Pro"/>
                <a:ea typeface="Source Sans Pro"/>
                <a:cs typeface="Source Sans Pro"/>
                <a:sym typeface="Source Sans Pro"/>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1916" y="1807481"/>
            <a:ext cx="18439916" cy="0"/>
          </a:xfrm>
          <a:prstGeom prst="line">
            <a:avLst/>
          </a:prstGeom>
          <a:ln w="9525" cap="rnd">
            <a:solidFill>
              <a:srgbClr val="D62828"/>
            </a:solidFill>
            <a:prstDash val="solid"/>
            <a:headEnd type="none" w="sm" len="sm"/>
            <a:tailEnd type="none" w="sm" len="sm"/>
          </a:ln>
        </p:spPr>
      </p:sp>
      <p:sp>
        <p:nvSpPr>
          <p:cNvPr id="3" name="AutoShape 3"/>
          <p:cNvSpPr/>
          <p:nvPr/>
        </p:nvSpPr>
        <p:spPr>
          <a:xfrm>
            <a:off x="-151916" y="8636000"/>
            <a:ext cx="18439916" cy="0"/>
          </a:xfrm>
          <a:prstGeom prst="line">
            <a:avLst/>
          </a:prstGeom>
          <a:ln w="9525" cap="rnd">
            <a:solidFill>
              <a:srgbClr val="D62828"/>
            </a:solidFill>
            <a:prstDash val="solid"/>
            <a:headEnd type="none" w="sm" len="sm"/>
            <a:tailEnd type="none" w="sm" len="sm"/>
          </a:ln>
        </p:spPr>
      </p:sp>
      <p:sp>
        <p:nvSpPr>
          <p:cNvPr id="4" name="Freeform 4"/>
          <p:cNvSpPr/>
          <p:nvPr/>
        </p:nvSpPr>
        <p:spPr>
          <a:xfrm>
            <a:off x="6114987" y="2432652"/>
            <a:ext cx="6058026" cy="3589381"/>
          </a:xfrm>
          <a:custGeom>
            <a:avLst/>
            <a:gdLst/>
            <a:ahLst/>
            <a:cxnLst/>
            <a:rect l="l" t="t" r="r" b="b"/>
            <a:pathLst>
              <a:path w="6058026" h="3589381">
                <a:moveTo>
                  <a:pt x="0" y="0"/>
                </a:moveTo>
                <a:lnTo>
                  <a:pt x="6058026" y="0"/>
                </a:lnTo>
                <a:lnTo>
                  <a:pt x="6058026" y="3589380"/>
                </a:lnTo>
                <a:lnTo>
                  <a:pt x="0" y="3589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3049"/>
                </a:solidFill>
                <a:latin typeface="Source Sans Pro"/>
                <a:ea typeface="Source Sans Pro"/>
                <a:cs typeface="Source Sans Pro"/>
                <a:sym typeface="Source Sans Pro"/>
              </a:rPr>
              <a:t>18</a:t>
            </a:r>
          </a:p>
        </p:txBody>
      </p:sp>
      <p:sp>
        <p:nvSpPr>
          <p:cNvPr id="6" name="TextBox 6"/>
          <p:cNvSpPr txBox="1"/>
          <p:nvPr/>
        </p:nvSpPr>
        <p:spPr>
          <a:xfrm>
            <a:off x="4936059" y="6641157"/>
            <a:ext cx="8415883" cy="304800"/>
          </a:xfrm>
          <a:prstGeom prst="rect">
            <a:avLst/>
          </a:prstGeom>
        </p:spPr>
        <p:txBody>
          <a:bodyPr lIns="0" tIns="0" rIns="0" bIns="0" rtlCol="0" anchor="t">
            <a:spAutoFit/>
          </a:bodyPr>
          <a:lstStyle/>
          <a:p>
            <a:pPr marL="0" lvl="0" indent="0" algn="ctr">
              <a:lnSpc>
                <a:spcPts val="2400"/>
              </a:lnSpc>
              <a:spcBef>
                <a:spcPct val="0"/>
              </a:spcBef>
            </a:pPr>
            <a:r>
              <a:rPr lang="en-US" sz="2000">
                <a:solidFill>
                  <a:srgbClr val="003049"/>
                </a:solidFill>
                <a:latin typeface="Montserrat"/>
                <a:ea typeface="Montserrat"/>
                <a:cs typeface="Montserrat"/>
                <a:sym typeface="Montserrat"/>
              </a:rPr>
              <a:t>Are there any tools or technologies you'd like to explore further?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21974"/>
            <a:ext cx="16230600" cy="5478145"/>
          </a:xfrm>
          <a:prstGeom prst="rect">
            <a:avLst/>
          </a:prstGeom>
        </p:spPr>
        <p:txBody>
          <a:bodyPr lIns="0" tIns="0" rIns="0" bIns="0" rtlCol="0" anchor="t">
            <a:spAutoFit/>
          </a:bodyPr>
          <a:lstStyle/>
          <a:p>
            <a:pPr algn="just">
              <a:lnSpc>
                <a:spcPts val="1760"/>
              </a:lnSpc>
            </a:pPr>
            <a:r>
              <a:rPr lang="en-US" sz="1600">
                <a:solidFill>
                  <a:srgbClr val="020205"/>
                </a:solidFill>
                <a:latin typeface="Montserrat"/>
                <a:ea typeface="Montserrat"/>
                <a:cs typeface="Montserrat"/>
                <a:sym typeface="Montserrat"/>
              </a:rPr>
              <a:t>Modbus:</a:t>
            </a:r>
          </a:p>
          <a:p>
            <a:pPr algn="just">
              <a:lnSpc>
                <a:spcPts val="1760"/>
              </a:lnSpc>
            </a:pPr>
            <a:r>
              <a:rPr lang="en-US" sz="1600">
                <a:solidFill>
                  <a:srgbClr val="020205"/>
                </a:solidFill>
                <a:latin typeface="Montserrat"/>
                <a:ea typeface="Montserrat"/>
                <a:cs typeface="Montserrat"/>
                <a:sym typeface="Montserrat"/>
              </a:rPr>
              <a:t>https://modbus.org/docs/Modbus_Application_Protocol_V1_1b3.pdf</a:t>
            </a:r>
          </a:p>
          <a:p>
            <a:pPr algn="just">
              <a:lnSpc>
                <a:spcPts val="1760"/>
              </a:lnSpc>
            </a:pPr>
            <a:r>
              <a:rPr lang="en-US" sz="1600">
                <a:solidFill>
                  <a:srgbClr val="020205"/>
                </a:solidFill>
                <a:latin typeface="Montserrat"/>
                <a:ea typeface="Montserrat"/>
                <a:cs typeface="Montserrat"/>
                <a:sym typeface="Montserrat"/>
              </a:rPr>
              <a:t>https://modbus.org/docs/Modbus_over_serial_line_V1_02.pdf</a:t>
            </a:r>
          </a:p>
          <a:p>
            <a:pPr algn="just">
              <a:lnSpc>
                <a:spcPts val="1760"/>
              </a:lnSpc>
            </a:pPr>
            <a:r>
              <a:rPr lang="en-US" sz="1600">
                <a:solidFill>
                  <a:srgbClr val="020205"/>
                </a:solidFill>
                <a:latin typeface="Montserrat"/>
                <a:ea typeface="Montserrat"/>
                <a:cs typeface="Montserrat"/>
                <a:sym typeface="Montserrat"/>
              </a:rPr>
              <a:t>https://modbus.org/docs/Modbus_Messaging_Implementation_Guide_V1_0b.pdf</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MQTT </a:t>
            </a:r>
          </a:p>
          <a:p>
            <a:pPr algn="just">
              <a:lnSpc>
                <a:spcPts val="1760"/>
              </a:lnSpc>
            </a:pPr>
            <a:r>
              <a:rPr lang="en-US" sz="1600">
                <a:solidFill>
                  <a:srgbClr val="020205"/>
                </a:solidFill>
                <a:latin typeface="Montserrat"/>
                <a:ea typeface="Montserrat"/>
                <a:cs typeface="Montserrat"/>
                <a:sym typeface="Montserrat"/>
              </a:rPr>
              <a:t>https://www.hivemq.com/blog/how-to-get-started-with-mqtt/</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Open EMS</a:t>
            </a:r>
          </a:p>
          <a:p>
            <a:pPr algn="just">
              <a:lnSpc>
                <a:spcPts val="1760"/>
              </a:lnSpc>
            </a:pPr>
            <a:r>
              <a:rPr lang="en-US" sz="1600">
                <a:solidFill>
                  <a:srgbClr val="020205"/>
                </a:solidFill>
                <a:latin typeface="Montserrat"/>
                <a:ea typeface="Montserrat"/>
                <a:cs typeface="Montserrat"/>
                <a:sym typeface="Montserrat"/>
              </a:rPr>
              <a:t>https://openems.github.io/openems.io/openems/latest/introduction.html</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Open MUC</a:t>
            </a:r>
          </a:p>
          <a:p>
            <a:pPr algn="just">
              <a:lnSpc>
                <a:spcPts val="1760"/>
              </a:lnSpc>
            </a:pPr>
            <a:r>
              <a:rPr lang="en-US" sz="1600">
                <a:solidFill>
                  <a:srgbClr val="020205"/>
                </a:solidFill>
                <a:latin typeface="Montserrat"/>
                <a:ea typeface="Montserrat"/>
                <a:cs typeface="Montserrat"/>
                <a:sym typeface="Montserrat"/>
              </a:rPr>
              <a:t>https://www.openmuc.org/openmuc/user-guide/</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LightweightM2M</a:t>
            </a:r>
          </a:p>
          <a:p>
            <a:pPr algn="just">
              <a:lnSpc>
                <a:spcPts val="1760"/>
              </a:lnSpc>
            </a:pPr>
            <a:r>
              <a:rPr lang="en-US" sz="1600">
                <a:solidFill>
                  <a:srgbClr val="020205"/>
                </a:solidFill>
                <a:latin typeface="Montserrat"/>
                <a:ea typeface="Montserrat"/>
                <a:cs typeface="Montserrat"/>
                <a:sym typeface="Montserrat"/>
              </a:rPr>
              <a:t>https://www.openmobilealliance.org/release/LightweightM2M/Lightweight_Machine_to_Machine-v1_1-OMASpecworks.pdf</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Rust:</a:t>
            </a:r>
          </a:p>
          <a:p>
            <a:pPr algn="just">
              <a:lnSpc>
                <a:spcPts val="1760"/>
              </a:lnSpc>
            </a:pPr>
            <a:r>
              <a:rPr lang="en-US" sz="1600">
                <a:solidFill>
                  <a:srgbClr val="020205"/>
                </a:solidFill>
                <a:latin typeface="Montserrat"/>
                <a:ea typeface="Montserrat"/>
                <a:cs typeface="Montserrat"/>
                <a:sym typeface="Montserrat"/>
              </a:rPr>
              <a:t>https://doc.rust-lang.org/rust-by-example/</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PYPSA</a:t>
            </a:r>
          </a:p>
          <a:p>
            <a:pPr algn="just">
              <a:lnSpc>
                <a:spcPts val="1760"/>
              </a:lnSpc>
            </a:pPr>
            <a:r>
              <a:rPr lang="en-US" sz="1600">
                <a:solidFill>
                  <a:srgbClr val="020205"/>
                </a:solidFill>
                <a:latin typeface="Montserrat"/>
                <a:ea typeface="Montserrat"/>
                <a:cs typeface="Montserrat"/>
                <a:sym typeface="Montserrat"/>
              </a:rPr>
              <a:t>https://pypsa.readthedocs.io/en/latest/</a:t>
            </a:r>
          </a:p>
          <a:p>
            <a:pPr algn="just">
              <a:lnSpc>
                <a:spcPts val="1760"/>
              </a:lnSpc>
            </a:pPr>
            <a:endParaRPr lang="en-US" sz="1600">
              <a:solidFill>
                <a:srgbClr val="020205"/>
              </a:solidFill>
              <a:latin typeface="Montserrat"/>
              <a:ea typeface="Montserrat"/>
              <a:cs typeface="Montserrat"/>
              <a:sym typeface="Montserrat"/>
            </a:endParaRPr>
          </a:p>
          <a:p>
            <a:pPr algn="just">
              <a:lnSpc>
                <a:spcPts val="1760"/>
              </a:lnSpc>
            </a:pPr>
            <a:r>
              <a:rPr lang="en-US" sz="1600">
                <a:solidFill>
                  <a:srgbClr val="020205"/>
                </a:solidFill>
                <a:latin typeface="Montserrat"/>
                <a:ea typeface="Montserrat"/>
                <a:cs typeface="Montserrat"/>
                <a:sym typeface="Montserrat"/>
              </a:rPr>
              <a:t>Gurobi</a:t>
            </a:r>
          </a:p>
          <a:p>
            <a:pPr algn="just">
              <a:lnSpc>
                <a:spcPts val="1760"/>
              </a:lnSpc>
            </a:pPr>
            <a:r>
              <a:rPr lang="en-US" sz="1600">
                <a:solidFill>
                  <a:srgbClr val="020205"/>
                </a:solidFill>
                <a:latin typeface="Montserrat"/>
                <a:ea typeface="Montserrat"/>
                <a:cs typeface="Montserrat"/>
                <a:sym typeface="Montserrat"/>
              </a:rPr>
              <a:t>https://support.gurobi.com/hc/en-us/articles/14799677517585-Getting-Started-with-Gurobi-Optimizer</a:t>
            </a:r>
          </a:p>
        </p:txBody>
      </p:sp>
      <p:sp>
        <p:nvSpPr>
          <p:cNvPr id="3" name="TextBox 3"/>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Useful Links</a:t>
            </a:r>
          </a:p>
        </p:txBody>
      </p:sp>
      <p:sp>
        <p:nvSpPr>
          <p:cNvPr id="4" name="Freeform 4"/>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95868" y="1028700"/>
            <a:ext cx="9763432" cy="8229600"/>
          </a:xfrm>
          <a:custGeom>
            <a:avLst/>
            <a:gdLst/>
            <a:ahLst/>
            <a:cxnLst/>
            <a:rect l="l" t="t" r="r" b="b"/>
            <a:pathLst>
              <a:path w="9763432" h="8229600">
                <a:moveTo>
                  <a:pt x="0" y="0"/>
                </a:moveTo>
                <a:lnTo>
                  <a:pt x="9763432" y="0"/>
                </a:lnTo>
                <a:lnTo>
                  <a:pt x="9763432" y="8229600"/>
                </a:lnTo>
                <a:lnTo>
                  <a:pt x="0" y="8229600"/>
                </a:lnTo>
                <a:lnTo>
                  <a:pt x="0" y="0"/>
                </a:lnTo>
                <a:close/>
              </a:path>
            </a:pathLst>
          </a:custGeom>
          <a:blipFill>
            <a:blip r:embed="rId3"/>
            <a:stretch>
              <a:fillRect/>
            </a:stretch>
          </a:blipFill>
        </p:spPr>
      </p:sp>
      <p:sp>
        <p:nvSpPr>
          <p:cNvPr id="3" name="TextBox 3"/>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2</a:t>
            </a:r>
          </a:p>
        </p:txBody>
      </p:sp>
      <p:sp>
        <p:nvSpPr>
          <p:cNvPr id="4" name="TextBox 4"/>
          <p:cNvSpPr txBox="1"/>
          <p:nvPr/>
        </p:nvSpPr>
        <p:spPr>
          <a:xfrm>
            <a:off x="1028700" y="3335337"/>
            <a:ext cx="4719610" cy="3473451"/>
          </a:xfrm>
          <a:prstGeom prst="rect">
            <a:avLst/>
          </a:prstGeom>
        </p:spPr>
        <p:txBody>
          <a:bodyPr lIns="0" tIns="0" rIns="0" bIns="0" rtlCol="0" anchor="t">
            <a:spAutoFit/>
          </a:bodyPr>
          <a:lstStyle/>
          <a:p>
            <a:pPr algn="l">
              <a:lnSpc>
                <a:spcPts val="3999"/>
              </a:lnSpc>
            </a:pPr>
            <a:r>
              <a:rPr lang="en-US" sz="1999" i="1">
                <a:solidFill>
                  <a:srgbClr val="D62828"/>
                </a:solidFill>
                <a:latin typeface="Montserrat Italics"/>
                <a:ea typeface="Montserrat Italics"/>
                <a:cs typeface="Montserrat Italics"/>
                <a:sym typeface="Montserrat Italics"/>
              </a:rPr>
              <a:t>A study analysing approximately 200 introductory (CS1) and software engineering assignments found that only 41% lacked context. In contrast, 16% of software engineering projects lacked practical context.</a:t>
            </a:r>
          </a:p>
        </p:txBody>
      </p:sp>
      <p:sp>
        <p:nvSpPr>
          <p:cNvPr id="5" name="Freeform 5"/>
          <p:cNvSpPr/>
          <p:nvPr/>
        </p:nvSpPr>
        <p:spPr>
          <a:xfrm>
            <a:off x="366818" y="366818"/>
            <a:ext cx="1323763" cy="1323763"/>
          </a:xfrm>
          <a:custGeom>
            <a:avLst/>
            <a:gdLst/>
            <a:ahLst/>
            <a:cxnLst/>
            <a:rect l="l" t="t" r="r" b="b"/>
            <a:pathLst>
              <a:path w="1323763" h="1323763">
                <a:moveTo>
                  <a:pt x="0" y="0"/>
                </a:moveTo>
                <a:lnTo>
                  <a:pt x="1323764" y="0"/>
                </a:lnTo>
                <a:lnTo>
                  <a:pt x="1323764" y="1323764"/>
                </a:lnTo>
                <a:lnTo>
                  <a:pt x="0" y="13237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21974"/>
            <a:ext cx="16230600" cy="220345"/>
          </a:xfrm>
          <a:prstGeom prst="rect">
            <a:avLst/>
          </a:prstGeom>
        </p:spPr>
        <p:txBody>
          <a:bodyPr lIns="0" tIns="0" rIns="0" bIns="0" rtlCol="0" anchor="t">
            <a:spAutoFit/>
          </a:bodyPr>
          <a:lstStyle/>
          <a:p>
            <a:pPr algn="just">
              <a:lnSpc>
                <a:spcPts val="1760"/>
              </a:lnSpc>
            </a:pPr>
            <a:r>
              <a:rPr lang="en-US" sz="1600">
                <a:solidFill>
                  <a:srgbClr val="020205"/>
                </a:solidFill>
                <a:latin typeface="Montserrat"/>
                <a:ea typeface="Montserrat"/>
                <a:cs typeface="Montserrat"/>
                <a:sym typeface="Montserrat"/>
              </a:rPr>
              <a:t>aFJBSAJsa</a:t>
            </a:r>
          </a:p>
        </p:txBody>
      </p:sp>
      <p:sp>
        <p:nvSpPr>
          <p:cNvPr id="3" name="TextBox 3"/>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Useful Links</a:t>
            </a:r>
          </a:p>
        </p:txBody>
      </p:sp>
      <p:sp>
        <p:nvSpPr>
          <p:cNvPr id="4" name="Freeform 4"/>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933" y="692287"/>
            <a:ext cx="5634953" cy="3395059"/>
          </a:xfrm>
          <a:custGeom>
            <a:avLst/>
            <a:gdLst/>
            <a:ahLst/>
            <a:cxnLst/>
            <a:rect l="l" t="t" r="r" b="b"/>
            <a:pathLst>
              <a:path w="5634953" h="3395059">
                <a:moveTo>
                  <a:pt x="0" y="0"/>
                </a:moveTo>
                <a:lnTo>
                  <a:pt x="5634952" y="0"/>
                </a:lnTo>
                <a:lnTo>
                  <a:pt x="5634952" y="3395059"/>
                </a:lnTo>
                <a:lnTo>
                  <a:pt x="0" y="3395059"/>
                </a:lnTo>
                <a:lnTo>
                  <a:pt x="0" y="0"/>
                </a:lnTo>
                <a:close/>
              </a:path>
            </a:pathLst>
          </a:custGeom>
          <a:blipFill>
            <a:blip r:embed="rId2"/>
            <a:stretch>
              <a:fillRect/>
            </a:stretch>
          </a:blipFill>
        </p:spPr>
      </p:sp>
      <p:sp>
        <p:nvSpPr>
          <p:cNvPr id="3" name="Freeform 3"/>
          <p:cNvSpPr/>
          <p:nvPr/>
        </p:nvSpPr>
        <p:spPr>
          <a:xfrm>
            <a:off x="12704384" y="515957"/>
            <a:ext cx="4554916" cy="4008326"/>
          </a:xfrm>
          <a:custGeom>
            <a:avLst/>
            <a:gdLst/>
            <a:ahLst/>
            <a:cxnLst/>
            <a:rect l="l" t="t" r="r" b="b"/>
            <a:pathLst>
              <a:path w="4554916" h="4008326">
                <a:moveTo>
                  <a:pt x="0" y="0"/>
                </a:moveTo>
                <a:lnTo>
                  <a:pt x="4554916" y="0"/>
                </a:lnTo>
                <a:lnTo>
                  <a:pt x="4554916" y="4008326"/>
                </a:lnTo>
                <a:lnTo>
                  <a:pt x="0" y="4008326"/>
                </a:lnTo>
                <a:lnTo>
                  <a:pt x="0" y="0"/>
                </a:lnTo>
                <a:close/>
              </a:path>
            </a:pathLst>
          </a:custGeom>
          <a:blipFill>
            <a:blip r:embed="rId3"/>
            <a:stretch>
              <a:fillRect/>
            </a:stretch>
          </a:blipFill>
        </p:spPr>
      </p:sp>
      <p:sp>
        <p:nvSpPr>
          <p:cNvPr id="4" name="Freeform 4"/>
          <p:cNvSpPr/>
          <p:nvPr/>
        </p:nvSpPr>
        <p:spPr>
          <a:xfrm>
            <a:off x="7625329" y="384295"/>
            <a:ext cx="4446865" cy="4011043"/>
          </a:xfrm>
          <a:custGeom>
            <a:avLst/>
            <a:gdLst/>
            <a:ahLst/>
            <a:cxnLst/>
            <a:rect l="l" t="t" r="r" b="b"/>
            <a:pathLst>
              <a:path w="4446865" h="4011043">
                <a:moveTo>
                  <a:pt x="0" y="0"/>
                </a:moveTo>
                <a:lnTo>
                  <a:pt x="4446866" y="0"/>
                </a:lnTo>
                <a:lnTo>
                  <a:pt x="4446866" y="4011043"/>
                </a:lnTo>
                <a:lnTo>
                  <a:pt x="0" y="4011043"/>
                </a:lnTo>
                <a:lnTo>
                  <a:pt x="0" y="0"/>
                </a:lnTo>
                <a:close/>
              </a:path>
            </a:pathLst>
          </a:custGeom>
          <a:blipFill>
            <a:blip r:embed="rId4"/>
            <a:stretch>
              <a:fillRect/>
            </a:stretch>
          </a:blipFill>
        </p:spPr>
      </p:sp>
      <p:sp>
        <p:nvSpPr>
          <p:cNvPr id="5" name="TextBox 5"/>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21</a:t>
            </a:r>
          </a:p>
        </p:txBody>
      </p:sp>
      <p:grpSp>
        <p:nvGrpSpPr>
          <p:cNvPr id="6" name="Group 6"/>
          <p:cNvGrpSpPr/>
          <p:nvPr/>
        </p:nvGrpSpPr>
        <p:grpSpPr>
          <a:xfrm>
            <a:off x="1028700" y="4848991"/>
            <a:ext cx="9120320" cy="5068931"/>
            <a:chOff x="0" y="0"/>
            <a:chExt cx="12160427" cy="6758575"/>
          </a:xfrm>
        </p:grpSpPr>
        <p:sp>
          <p:nvSpPr>
            <p:cNvPr id="7" name="Freeform 7"/>
            <p:cNvSpPr/>
            <p:nvPr/>
          </p:nvSpPr>
          <p:spPr>
            <a:xfrm>
              <a:off x="0" y="0"/>
              <a:ext cx="12160427" cy="6369024"/>
            </a:xfrm>
            <a:custGeom>
              <a:avLst/>
              <a:gdLst/>
              <a:ahLst/>
              <a:cxnLst/>
              <a:rect l="l" t="t" r="r" b="b"/>
              <a:pathLst>
                <a:path w="12160427" h="6369024">
                  <a:moveTo>
                    <a:pt x="0" y="0"/>
                  </a:moveTo>
                  <a:lnTo>
                    <a:pt x="12160427" y="0"/>
                  </a:lnTo>
                  <a:lnTo>
                    <a:pt x="12160427" y="6369024"/>
                  </a:lnTo>
                  <a:lnTo>
                    <a:pt x="0" y="6369024"/>
                  </a:lnTo>
                  <a:lnTo>
                    <a:pt x="0" y="0"/>
                  </a:lnTo>
                  <a:close/>
                </a:path>
              </a:pathLst>
            </a:custGeom>
            <a:blipFill>
              <a:blip r:embed="rId5"/>
              <a:stretch>
                <a:fillRect/>
              </a:stretch>
            </a:blipFill>
          </p:spPr>
        </p:sp>
        <p:sp>
          <p:nvSpPr>
            <p:cNvPr id="8" name="TextBox 8"/>
            <p:cNvSpPr txBox="1"/>
            <p:nvPr/>
          </p:nvSpPr>
          <p:spPr>
            <a:xfrm>
              <a:off x="457200" y="6469778"/>
              <a:ext cx="9823098" cy="288797"/>
            </a:xfrm>
            <a:prstGeom prst="rect">
              <a:avLst/>
            </a:prstGeom>
          </p:spPr>
          <p:txBody>
            <a:bodyPr wrap="square" lIns="0" tIns="0" rIns="0" bIns="0" rtlCol="0" anchor="t">
              <a:spAutoFit/>
            </a:bodyPr>
            <a:lstStyle/>
            <a:p>
              <a:pPr algn="ctr">
                <a:lnSpc>
                  <a:spcPts val="1820"/>
                </a:lnSpc>
              </a:pPr>
              <a:r>
                <a:rPr lang="en-US" sz="1300" dirty="0">
                  <a:solidFill>
                    <a:srgbClr val="000000"/>
                  </a:solidFill>
                  <a:latin typeface="Source Sans Pro"/>
                  <a:ea typeface="Source Sans Pro"/>
                  <a:cs typeface="Source Sans Pro"/>
                  <a:sym typeface="Source Sans Pro"/>
                </a:rPr>
                <a:t>https://app.electricitymaps.com/zone/KE/72h/hourly/2025-01-23T11:00:00.000Z#bar_breakdown_chart</a:t>
              </a:r>
            </a:p>
          </p:txBody>
        </p:sp>
      </p:grpSp>
      <p:sp>
        <p:nvSpPr>
          <p:cNvPr id="9" name="TextBox 9"/>
          <p:cNvSpPr txBox="1"/>
          <p:nvPr/>
        </p:nvSpPr>
        <p:spPr>
          <a:xfrm>
            <a:off x="609600" y="4068296"/>
            <a:ext cx="6184931" cy="203582"/>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https://climate.ec.europa.eu/document/download/d0671350-37f2-4bc4-88e8-088d0508fb03_en</a:t>
            </a:r>
          </a:p>
        </p:txBody>
      </p:sp>
      <p:sp>
        <p:nvSpPr>
          <p:cNvPr id="10" name="TextBox 10"/>
          <p:cNvSpPr txBox="1"/>
          <p:nvPr/>
        </p:nvSpPr>
        <p:spPr>
          <a:xfrm>
            <a:off x="13919805" y="4650871"/>
            <a:ext cx="2463195" cy="203582"/>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DOI:10.1016/j.enbuild.2020.110279</a:t>
            </a:r>
          </a:p>
        </p:txBody>
      </p:sp>
      <p:sp>
        <p:nvSpPr>
          <p:cNvPr id="11" name="TextBox 11"/>
          <p:cNvSpPr txBox="1"/>
          <p:nvPr/>
        </p:nvSpPr>
        <p:spPr>
          <a:xfrm>
            <a:off x="7015520" y="4561335"/>
            <a:ext cx="6014679" cy="203581"/>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https://digitalcommons.pace.edu/cgi/viewcontent.cgi?article=1006&amp;context=environmental</a:t>
            </a:r>
          </a:p>
        </p:txBody>
      </p:sp>
      <p:grpSp>
        <p:nvGrpSpPr>
          <p:cNvPr id="12" name="Group 12"/>
          <p:cNvGrpSpPr/>
          <p:nvPr/>
        </p:nvGrpSpPr>
        <p:grpSpPr>
          <a:xfrm>
            <a:off x="10671075" y="5354344"/>
            <a:ext cx="6888483" cy="3914182"/>
            <a:chOff x="0" y="0"/>
            <a:chExt cx="9184644" cy="5218910"/>
          </a:xfrm>
        </p:grpSpPr>
        <p:sp>
          <p:nvSpPr>
            <p:cNvPr id="13" name="Freeform 13"/>
            <p:cNvSpPr/>
            <p:nvPr/>
          </p:nvSpPr>
          <p:spPr>
            <a:xfrm>
              <a:off x="0" y="0"/>
              <a:ext cx="9184644" cy="4776015"/>
            </a:xfrm>
            <a:custGeom>
              <a:avLst/>
              <a:gdLst/>
              <a:ahLst/>
              <a:cxnLst/>
              <a:rect l="l" t="t" r="r" b="b"/>
              <a:pathLst>
                <a:path w="9184644" h="4776015">
                  <a:moveTo>
                    <a:pt x="0" y="0"/>
                  </a:moveTo>
                  <a:lnTo>
                    <a:pt x="9184644" y="0"/>
                  </a:lnTo>
                  <a:lnTo>
                    <a:pt x="9184644" y="4776015"/>
                  </a:lnTo>
                  <a:lnTo>
                    <a:pt x="0" y="4776015"/>
                  </a:lnTo>
                  <a:lnTo>
                    <a:pt x="0" y="0"/>
                  </a:lnTo>
                  <a:close/>
                </a:path>
              </a:pathLst>
            </a:custGeom>
            <a:blipFill>
              <a:blip r:embed="rId6"/>
              <a:stretch>
                <a:fillRect/>
              </a:stretch>
            </a:blipFill>
          </p:spPr>
        </p:sp>
        <p:sp>
          <p:nvSpPr>
            <p:cNvPr id="14" name="TextBox 14"/>
            <p:cNvSpPr txBox="1"/>
            <p:nvPr/>
          </p:nvSpPr>
          <p:spPr>
            <a:xfrm>
              <a:off x="2726513" y="4947467"/>
              <a:ext cx="4178187" cy="271443"/>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https://www.mdpi.com/1996-1073/16/3/1415</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bstract Minimalist Wavy Lines"/>
          <p:cNvSpPr/>
          <p:nvPr/>
        </p:nvSpPr>
        <p:spPr>
          <a:xfrm>
            <a:off x="15922503" y="4340612"/>
            <a:ext cx="2356595" cy="921214"/>
          </a:xfrm>
          <a:custGeom>
            <a:avLst/>
            <a:gdLst/>
            <a:ahLst/>
            <a:cxnLst/>
            <a:rect l="l" t="t" r="r" b="b"/>
            <a:pathLst>
              <a:path w="2356595" h="921214">
                <a:moveTo>
                  <a:pt x="0" y="0"/>
                </a:moveTo>
                <a:lnTo>
                  <a:pt x="2356595" y="0"/>
                </a:lnTo>
                <a:lnTo>
                  <a:pt x="2356595" y="921214"/>
                </a:lnTo>
                <a:lnTo>
                  <a:pt x="0" y="921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Abstract Minimalist Lined Sparkle Shape"/>
          <p:cNvSpPr/>
          <p:nvPr/>
        </p:nvSpPr>
        <p:spPr>
          <a:xfrm>
            <a:off x="15839879" y="-622212"/>
            <a:ext cx="2439219" cy="2439219"/>
          </a:xfrm>
          <a:custGeom>
            <a:avLst/>
            <a:gdLst/>
            <a:ahLst/>
            <a:cxnLst/>
            <a:rect l="l" t="t" r="r" b="b"/>
            <a:pathLst>
              <a:path w="2439219" h="2439219">
                <a:moveTo>
                  <a:pt x="0" y="0"/>
                </a:moveTo>
                <a:lnTo>
                  <a:pt x="2439219" y="0"/>
                </a:lnTo>
                <a:lnTo>
                  <a:pt x="2439219" y="2439218"/>
                </a:lnTo>
                <a:lnTo>
                  <a:pt x="0" y="2439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633671" y="1950653"/>
            <a:ext cx="4160595" cy="4145466"/>
          </a:xfrm>
          <a:custGeom>
            <a:avLst/>
            <a:gdLst/>
            <a:ahLst/>
            <a:cxnLst/>
            <a:rect l="l" t="t" r="r" b="b"/>
            <a:pathLst>
              <a:path w="4160595" h="4145466">
                <a:moveTo>
                  <a:pt x="0" y="0"/>
                </a:moveTo>
                <a:lnTo>
                  <a:pt x="4160595" y="0"/>
                </a:lnTo>
                <a:lnTo>
                  <a:pt x="4160595" y="4145466"/>
                </a:lnTo>
                <a:lnTo>
                  <a:pt x="0" y="41454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061693" y="4282778"/>
            <a:ext cx="4053568" cy="4053568"/>
          </a:xfrm>
          <a:custGeom>
            <a:avLst/>
            <a:gdLst/>
            <a:ahLst/>
            <a:cxnLst/>
            <a:rect l="l" t="t" r="r" b="b"/>
            <a:pathLst>
              <a:path w="4053568" h="4053568">
                <a:moveTo>
                  <a:pt x="0" y="0"/>
                </a:moveTo>
                <a:lnTo>
                  <a:pt x="4053568" y="0"/>
                </a:lnTo>
                <a:lnTo>
                  <a:pt x="4053568" y="4053569"/>
                </a:lnTo>
                <a:lnTo>
                  <a:pt x="0" y="40535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794266" y="914287"/>
            <a:ext cx="2072733" cy="2072733"/>
          </a:xfrm>
          <a:custGeom>
            <a:avLst/>
            <a:gdLst/>
            <a:ahLst/>
            <a:cxnLst/>
            <a:rect l="l" t="t" r="r" b="b"/>
            <a:pathLst>
              <a:path w="2072733" h="2072733">
                <a:moveTo>
                  <a:pt x="0" y="0"/>
                </a:moveTo>
                <a:lnTo>
                  <a:pt x="2072733" y="0"/>
                </a:lnTo>
                <a:lnTo>
                  <a:pt x="2072733" y="2072733"/>
                </a:lnTo>
                <a:lnTo>
                  <a:pt x="0" y="20727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8636860" y="6470853"/>
            <a:ext cx="7030276" cy="1943100"/>
          </a:xfrm>
          <a:prstGeom prst="rect">
            <a:avLst/>
          </a:prstGeom>
        </p:spPr>
        <p:txBody>
          <a:bodyPr lIns="0" tIns="0" rIns="0" bIns="0" rtlCol="0" anchor="t">
            <a:spAutoFit/>
          </a:bodyPr>
          <a:lstStyle/>
          <a:p>
            <a:pPr marL="0" lvl="0" indent="0" algn="r">
              <a:lnSpc>
                <a:spcPts val="7679"/>
              </a:lnSpc>
            </a:pPr>
            <a:r>
              <a:rPr lang="en-US" sz="6399">
                <a:solidFill>
                  <a:srgbClr val="020205"/>
                </a:solidFill>
                <a:latin typeface="Montserrat Classic"/>
                <a:ea typeface="Montserrat Classic"/>
                <a:cs typeface="Montserrat Classic"/>
                <a:sym typeface="Montserrat Classic"/>
              </a:rPr>
              <a:t>Thank You for Joining!</a:t>
            </a:r>
          </a:p>
        </p:txBody>
      </p:sp>
      <p:sp>
        <p:nvSpPr>
          <p:cNvPr id="8" name="TextBox 8"/>
          <p:cNvSpPr txBox="1"/>
          <p:nvPr/>
        </p:nvSpPr>
        <p:spPr>
          <a:xfrm>
            <a:off x="17259300" y="9239250"/>
            <a:ext cx="152400" cy="171450"/>
          </a:xfrm>
          <a:prstGeom prst="rect">
            <a:avLst/>
          </a:prstGeom>
        </p:spPr>
        <p:txBody>
          <a:bodyPr wrap="none" lIns="0" tIns="0" rIns="0" bIns="0" rtlCol="0" anchor="t">
            <a:spAutoFit/>
          </a:bodyPr>
          <a:lstStyle/>
          <a:p>
            <a:pPr algn="ctr">
              <a:lnSpc>
                <a:spcPts val="839"/>
              </a:lnSpc>
              <a:spcBef>
                <a:spcPct val="0"/>
              </a:spcBef>
            </a:pPr>
            <a:r>
              <a:rPr lang="en-US" sz="600">
                <a:solidFill>
                  <a:srgbClr val="003049"/>
                </a:solidFill>
                <a:latin typeface="Source Sans Pro"/>
                <a:ea typeface="Source Sans Pro"/>
                <a:cs typeface="Source Sans Pro"/>
                <a:sym typeface="Source Sans Pro"/>
              </a:rPr>
              <a:t>22</a:t>
            </a:r>
          </a:p>
        </p:txBody>
      </p:sp>
      <p:sp>
        <p:nvSpPr>
          <p:cNvPr id="9" name="Freeform 9"/>
          <p:cNvSpPr/>
          <p:nvPr/>
        </p:nvSpPr>
        <p:spPr>
          <a:xfrm>
            <a:off x="546430" y="362571"/>
            <a:ext cx="2460101" cy="2451155"/>
          </a:xfrm>
          <a:custGeom>
            <a:avLst/>
            <a:gdLst/>
            <a:ahLst/>
            <a:cxnLst/>
            <a:rect l="l" t="t" r="r" b="b"/>
            <a:pathLst>
              <a:path w="2460101" h="2451155">
                <a:moveTo>
                  <a:pt x="0" y="0"/>
                </a:moveTo>
                <a:lnTo>
                  <a:pt x="2460101" y="0"/>
                </a:lnTo>
                <a:lnTo>
                  <a:pt x="2460101" y="2451155"/>
                </a:lnTo>
                <a:lnTo>
                  <a:pt x="0" y="24511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6962335" y="7562299"/>
            <a:ext cx="2181665" cy="2181665"/>
          </a:xfrm>
          <a:custGeom>
            <a:avLst/>
            <a:gdLst/>
            <a:ahLst/>
            <a:cxnLst/>
            <a:rect l="l" t="t" r="r" b="b"/>
            <a:pathLst>
              <a:path w="2181665" h="2181665">
                <a:moveTo>
                  <a:pt x="0" y="0"/>
                </a:moveTo>
                <a:lnTo>
                  <a:pt x="2181665" y="0"/>
                </a:lnTo>
                <a:lnTo>
                  <a:pt x="2181665" y="2181665"/>
                </a:lnTo>
                <a:lnTo>
                  <a:pt x="0" y="21816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546430" y="7092683"/>
            <a:ext cx="2036822" cy="2857786"/>
          </a:xfrm>
          <a:custGeom>
            <a:avLst/>
            <a:gdLst/>
            <a:ahLst/>
            <a:cxnLst/>
            <a:rect l="l" t="t" r="r" b="b"/>
            <a:pathLst>
              <a:path w="2036822" h="2857786">
                <a:moveTo>
                  <a:pt x="0" y="0"/>
                </a:moveTo>
                <a:lnTo>
                  <a:pt x="2036822" y="0"/>
                </a:lnTo>
                <a:lnTo>
                  <a:pt x="2036822" y="2857786"/>
                </a:lnTo>
                <a:lnTo>
                  <a:pt x="0" y="285778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648001" y="4144997"/>
            <a:ext cx="2413691" cy="1312445"/>
          </a:xfrm>
          <a:custGeom>
            <a:avLst/>
            <a:gdLst/>
            <a:ahLst/>
            <a:cxnLst/>
            <a:rect l="l" t="t" r="r" b="b"/>
            <a:pathLst>
              <a:path w="2413691" h="1312445">
                <a:moveTo>
                  <a:pt x="0" y="0"/>
                </a:moveTo>
                <a:lnTo>
                  <a:pt x="2413692" y="0"/>
                </a:lnTo>
                <a:lnTo>
                  <a:pt x="2413692" y="1312445"/>
                </a:lnTo>
                <a:lnTo>
                  <a:pt x="0" y="131244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7711576" y="466961"/>
            <a:ext cx="1850569" cy="2967384"/>
          </a:xfrm>
          <a:custGeom>
            <a:avLst/>
            <a:gdLst/>
            <a:ahLst/>
            <a:cxnLst/>
            <a:rect l="l" t="t" r="r" b="b"/>
            <a:pathLst>
              <a:path w="1850569" h="2967384">
                <a:moveTo>
                  <a:pt x="0" y="0"/>
                </a:moveTo>
                <a:lnTo>
                  <a:pt x="1850568" y="0"/>
                </a:lnTo>
                <a:lnTo>
                  <a:pt x="1850568" y="2967384"/>
                </a:lnTo>
                <a:lnTo>
                  <a:pt x="0" y="29673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4440778" y="597397"/>
            <a:ext cx="2045426" cy="2348610"/>
          </a:xfrm>
          <a:custGeom>
            <a:avLst/>
            <a:gdLst/>
            <a:ahLst/>
            <a:cxnLst/>
            <a:rect l="l" t="t" r="r" b="b"/>
            <a:pathLst>
              <a:path w="2045426" h="2348610">
                <a:moveTo>
                  <a:pt x="0" y="0"/>
                </a:moveTo>
                <a:lnTo>
                  <a:pt x="2045425" y="0"/>
                </a:lnTo>
                <a:lnTo>
                  <a:pt x="2045425" y="2348610"/>
                </a:lnTo>
                <a:lnTo>
                  <a:pt x="0" y="234861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5" name="Freeform 15"/>
          <p:cNvSpPr/>
          <p:nvPr/>
        </p:nvSpPr>
        <p:spPr>
          <a:xfrm>
            <a:off x="7363445" y="3941578"/>
            <a:ext cx="2022042" cy="2022042"/>
          </a:xfrm>
          <a:custGeom>
            <a:avLst/>
            <a:gdLst/>
            <a:ahLst/>
            <a:cxnLst/>
            <a:rect l="l" t="t" r="r" b="b"/>
            <a:pathLst>
              <a:path w="2022042" h="2022042">
                <a:moveTo>
                  <a:pt x="0" y="0"/>
                </a:moveTo>
                <a:lnTo>
                  <a:pt x="2022042" y="0"/>
                </a:lnTo>
                <a:lnTo>
                  <a:pt x="2022042" y="2022042"/>
                </a:lnTo>
                <a:lnTo>
                  <a:pt x="0" y="202204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 name="Freeform 16"/>
          <p:cNvSpPr/>
          <p:nvPr/>
        </p:nvSpPr>
        <p:spPr>
          <a:xfrm>
            <a:off x="16526337" y="6927909"/>
            <a:ext cx="1539001" cy="2148351"/>
          </a:xfrm>
          <a:custGeom>
            <a:avLst/>
            <a:gdLst/>
            <a:ahLst/>
            <a:cxnLst/>
            <a:rect l="l" t="t" r="r" b="b"/>
            <a:pathLst>
              <a:path w="1539001" h="2148351">
                <a:moveTo>
                  <a:pt x="0" y="0"/>
                </a:moveTo>
                <a:lnTo>
                  <a:pt x="1539001" y="0"/>
                </a:lnTo>
                <a:lnTo>
                  <a:pt x="1539001" y="2148351"/>
                </a:lnTo>
                <a:lnTo>
                  <a:pt x="0" y="214835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7" name="Freeform 17"/>
          <p:cNvSpPr/>
          <p:nvPr/>
        </p:nvSpPr>
        <p:spPr>
          <a:xfrm>
            <a:off x="10245995" y="7906058"/>
            <a:ext cx="1708994" cy="1352242"/>
          </a:xfrm>
          <a:custGeom>
            <a:avLst/>
            <a:gdLst/>
            <a:ahLst/>
            <a:cxnLst/>
            <a:rect l="l" t="t" r="r" b="b"/>
            <a:pathLst>
              <a:path w="1708994" h="1352242">
                <a:moveTo>
                  <a:pt x="0" y="0"/>
                </a:moveTo>
                <a:lnTo>
                  <a:pt x="1708995" y="0"/>
                </a:lnTo>
                <a:lnTo>
                  <a:pt x="1708995" y="1352242"/>
                </a:lnTo>
                <a:lnTo>
                  <a:pt x="0" y="135224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8" name="Freeform 18"/>
          <p:cNvSpPr/>
          <p:nvPr/>
        </p:nvSpPr>
        <p:spPr>
          <a:xfrm>
            <a:off x="14256902" y="4377032"/>
            <a:ext cx="1147461" cy="1151133"/>
          </a:xfrm>
          <a:custGeom>
            <a:avLst/>
            <a:gdLst/>
            <a:ahLst/>
            <a:cxnLst/>
            <a:rect l="l" t="t" r="r" b="b"/>
            <a:pathLst>
              <a:path w="1147461" h="1151133">
                <a:moveTo>
                  <a:pt x="0" y="0"/>
                </a:moveTo>
                <a:lnTo>
                  <a:pt x="1147461" y="0"/>
                </a:lnTo>
                <a:lnTo>
                  <a:pt x="1147461" y="1151134"/>
                </a:lnTo>
                <a:lnTo>
                  <a:pt x="0" y="1151134"/>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9" name="Freeform 19"/>
          <p:cNvSpPr/>
          <p:nvPr/>
        </p:nvSpPr>
        <p:spPr>
          <a:xfrm>
            <a:off x="11608377" y="534499"/>
            <a:ext cx="1087243" cy="988402"/>
          </a:xfrm>
          <a:custGeom>
            <a:avLst/>
            <a:gdLst/>
            <a:ahLst/>
            <a:cxnLst/>
            <a:rect l="l" t="t" r="r" b="b"/>
            <a:pathLst>
              <a:path w="1087243" h="988402">
                <a:moveTo>
                  <a:pt x="0" y="0"/>
                </a:moveTo>
                <a:lnTo>
                  <a:pt x="1087242" y="0"/>
                </a:lnTo>
                <a:lnTo>
                  <a:pt x="1087242" y="988402"/>
                </a:lnTo>
                <a:lnTo>
                  <a:pt x="0" y="98840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0" name="Freeform 20"/>
          <p:cNvSpPr/>
          <p:nvPr/>
        </p:nvSpPr>
        <p:spPr>
          <a:xfrm>
            <a:off x="3642641" y="8521576"/>
            <a:ext cx="1445836" cy="1222389"/>
          </a:xfrm>
          <a:custGeom>
            <a:avLst/>
            <a:gdLst/>
            <a:ahLst/>
            <a:cxnLst/>
            <a:rect l="l" t="t" r="r" b="b"/>
            <a:pathLst>
              <a:path w="1445836" h="1222389">
                <a:moveTo>
                  <a:pt x="0" y="0"/>
                </a:moveTo>
                <a:lnTo>
                  <a:pt x="1445836" y="0"/>
                </a:lnTo>
                <a:lnTo>
                  <a:pt x="1445836" y="1222388"/>
                </a:lnTo>
                <a:lnTo>
                  <a:pt x="0" y="1222388"/>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1" name="Freeform 21"/>
          <p:cNvSpPr/>
          <p:nvPr/>
        </p:nvSpPr>
        <p:spPr>
          <a:xfrm>
            <a:off x="3397912" y="2850097"/>
            <a:ext cx="1294900" cy="1294900"/>
          </a:xfrm>
          <a:custGeom>
            <a:avLst/>
            <a:gdLst/>
            <a:ahLst/>
            <a:cxnLst/>
            <a:rect l="l" t="t" r="r" b="b"/>
            <a:pathLst>
              <a:path w="1294900" h="1294900">
                <a:moveTo>
                  <a:pt x="0" y="0"/>
                </a:moveTo>
                <a:lnTo>
                  <a:pt x="1294900" y="0"/>
                </a:lnTo>
                <a:lnTo>
                  <a:pt x="1294900" y="1294900"/>
                </a:lnTo>
                <a:lnTo>
                  <a:pt x="0" y="1294900"/>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59428" y="1637911"/>
            <a:ext cx="7749196" cy="7011178"/>
          </a:xfrm>
          <a:custGeom>
            <a:avLst/>
            <a:gdLst/>
            <a:ahLst/>
            <a:cxnLst/>
            <a:rect l="l" t="t" r="r" b="b"/>
            <a:pathLst>
              <a:path w="7749196" h="7011178">
                <a:moveTo>
                  <a:pt x="0" y="0"/>
                </a:moveTo>
                <a:lnTo>
                  <a:pt x="7749197" y="0"/>
                </a:lnTo>
                <a:lnTo>
                  <a:pt x="7749197" y="7011178"/>
                </a:lnTo>
                <a:lnTo>
                  <a:pt x="0" y="7011178"/>
                </a:lnTo>
                <a:lnTo>
                  <a:pt x="0" y="0"/>
                </a:lnTo>
                <a:close/>
              </a:path>
            </a:pathLst>
          </a:custGeom>
          <a:blipFill>
            <a:blip r:embed="rId3"/>
            <a:stretch>
              <a:fillRect l="-86328" t="-49095" r="-81884" b="-48741"/>
            </a:stretch>
          </a:blipFill>
        </p:spPr>
      </p:sp>
      <p:grpSp>
        <p:nvGrpSpPr>
          <p:cNvPr id="3" name="Group 3"/>
          <p:cNvGrpSpPr/>
          <p:nvPr/>
        </p:nvGrpSpPr>
        <p:grpSpPr>
          <a:xfrm>
            <a:off x="1028700" y="2062725"/>
            <a:ext cx="10491613" cy="6161550"/>
            <a:chOff x="0" y="0"/>
            <a:chExt cx="13988818" cy="8215400"/>
          </a:xfrm>
        </p:grpSpPr>
        <p:sp>
          <p:nvSpPr>
            <p:cNvPr id="4" name="AutoShape 4"/>
            <p:cNvSpPr/>
            <p:nvPr/>
          </p:nvSpPr>
          <p:spPr>
            <a:xfrm>
              <a:off x="0" y="1913563"/>
              <a:ext cx="13988818" cy="0"/>
            </a:xfrm>
            <a:prstGeom prst="line">
              <a:avLst/>
            </a:prstGeom>
            <a:ln w="12700" cap="rnd">
              <a:solidFill>
                <a:srgbClr val="D62828"/>
              </a:solidFill>
              <a:prstDash val="solid"/>
              <a:headEnd type="none" w="sm" len="sm"/>
              <a:tailEnd type="none" w="sm" len="sm"/>
            </a:ln>
          </p:spPr>
        </p:sp>
        <p:sp>
          <p:nvSpPr>
            <p:cNvPr id="5" name="TextBox 5"/>
            <p:cNvSpPr txBox="1"/>
            <p:nvPr/>
          </p:nvSpPr>
          <p:spPr>
            <a:xfrm>
              <a:off x="1212618" y="-9525"/>
              <a:ext cx="10597910" cy="1470025"/>
            </a:xfrm>
            <a:prstGeom prst="rect">
              <a:avLst/>
            </a:prstGeom>
          </p:spPr>
          <p:txBody>
            <a:bodyPr lIns="0" tIns="0" rIns="0" bIns="0" rtlCol="0" anchor="t">
              <a:spAutoFit/>
            </a:bodyPr>
            <a:lstStyle/>
            <a:p>
              <a:pPr marL="0" lvl="0" indent="0" algn="l">
                <a:lnSpc>
                  <a:spcPts val="8640"/>
                </a:lnSpc>
              </a:pPr>
              <a:r>
                <a:rPr lang="en-US" sz="7200">
                  <a:solidFill>
                    <a:srgbClr val="003049"/>
                  </a:solidFill>
                  <a:latin typeface="Montserrat Classic"/>
                  <a:ea typeface="Montserrat Classic"/>
                  <a:cs typeface="Montserrat Classic"/>
                  <a:sym typeface="Montserrat Classic"/>
                </a:rPr>
                <a:t>Chrispine Tinega</a:t>
              </a:r>
            </a:p>
          </p:txBody>
        </p:sp>
        <p:sp>
          <p:nvSpPr>
            <p:cNvPr id="6" name="TextBox 6"/>
            <p:cNvSpPr txBox="1"/>
            <p:nvPr/>
          </p:nvSpPr>
          <p:spPr>
            <a:xfrm>
              <a:off x="1212618" y="2319001"/>
              <a:ext cx="11363785" cy="5896398"/>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3049"/>
                  </a:solidFill>
                  <a:latin typeface="Montserrat"/>
                  <a:ea typeface="Montserrat"/>
                  <a:cs typeface="Montserrat"/>
                  <a:sym typeface="Montserrat"/>
                </a:rPr>
                <a:t>Embedded Systems Engineer specializing in IoT for renewable energy systems</a:t>
              </a:r>
            </a:p>
            <a:p>
              <a:pPr algn="l">
                <a:lnSpc>
                  <a:spcPts val="3919"/>
                </a:lnSpc>
              </a:pPr>
              <a:endParaRPr lang="en-US" sz="2799">
                <a:solidFill>
                  <a:srgbClr val="003049"/>
                </a:solidFill>
                <a:latin typeface="Montserrat"/>
                <a:ea typeface="Montserrat"/>
                <a:cs typeface="Montserrat"/>
                <a:sym typeface="Montserrat"/>
              </a:endParaRPr>
            </a:p>
            <a:p>
              <a:pPr marL="604519" lvl="1" indent="-302260" algn="l">
                <a:lnSpc>
                  <a:spcPts val="3919"/>
                </a:lnSpc>
                <a:buFont typeface="Arial"/>
                <a:buChar char="•"/>
              </a:pPr>
              <a:r>
                <a:rPr lang="en-US" sz="2799">
                  <a:solidFill>
                    <a:srgbClr val="003049"/>
                  </a:solidFill>
                  <a:latin typeface="Montserrat"/>
                  <a:ea typeface="Montserrat"/>
                  <a:cs typeface="Montserrat"/>
                  <a:sym typeface="Montserrat"/>
                </a:rPr>
                <a:t>Passionate about using technology to solve real-world energy challenges</a:t>
              </a:r>
            </a:p>
            <a:p>
              <a:pPr algn="l">
                <a:lnSpc>
                  <a:spcPts val="3919"/>
                </a:lnSpc>
              </a:pPr>
              <a:endParaRPr lang="en-US" sz="2799">
                <a:solidFill>
                  <a:srgbClr val="003049"/>
                </a:solidFill>
                <a:latin typeface="Montserrat"/>
                <a:ea typeface="Montserrat"/>
                <a:cs typeface="Montserrat"/>
                <a:sym typeface="Montserrat"/>
              </a:endParaRPr>
            </a:p>
            <a:p>
              <a:pPr marL="604519" lvl="1" indent="-302260" algn="l">
                <a:lnSpc>
                  <a:spcPts val="3919"/>
                </a:lnSpc>
                <a:buFont typeface="Arial"/>
                <a:buChar char="•"/>
              </a:pPr>
              <a:r>
                <a:rPr lang="en-US" sz="2799">
                  <a:solidFill>
                    <a:srgbClr val="003049"/>
                  </a:solidFill>
                  <a:latin typeface="Montserrat"/>
                  <a:ea typeface="Montserrat"/>
                  <a:cs typeface="Montserrat"/>
                  <a:sym typeface="Montserrat"/>
                </a:rPr>
                <a:t>Mentor and speaker with experience in smart mini-grids and energy management systems</a:t>
              </a:r>
            </a:p>
          </p:txBody>
        </p:sp>
      </p:grpSp>
      <p:sp>
        <p:nvSpPr>
          <p:cNvPr id="7" name="TextBox 7"/>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3049"/>
                </a:solidFill>
                <a:latin typeface="Source Sans Pro"/>
                <a:ea typeface="Source Sans Pro"/>
                <a:cs typeface="Source Sans Pro"/>
                <a:sym typeface="Source Sans Pro"/>
              </a:rPr>
              <a:t>3</a:t>
            </a:r>
          </a:p>
        </p:txBody>
      </p:sp>
      <p:sp>
        <p:nvSpPr>
          <p:cNvPr id="8" name="AutoShape 8"/>
          <p:cNvSpPr/>
          <p:nvPr/>
        </p:nvSpPr>
        <p:spPr>
          <a:xfrm flipV="1">
            <a:off x="16806862" y="0"/>
            <a:ext cx="0" cy="10287000"/>
          </a:xfrm>
          <a:prstGeom prst="line">
            <a:avLst/>
          </a:prstGeom>
          <a:ln w="9525" cap="flat">
            <a:solidFill>
              <a:srgbClr val="D62828"/>
            </a:solidFill>
            <a:prstDash val="solid"/>
            <a:headEnd type="none" w="sm" len="sm"/>
            <a:tailEnd type="none" w="sm" len="sm"/>
          </a:ln>
        </p:spPr>
      </p:sp>
      <p:sp>
        <p:nvSpPr>
          <p:cNvPr id="9" name="TextBox 9"/>
          <p:cNvSpPr txBox="1"/>
          <p:nvPr/>
        </p:nvSpPr>
        <p:spPr>
          <a:xfrm>
            <a:off x="12866307" y="8801100"/>
            <a:ext cx="2373681" cy="265009"/>
          </a:xfrm>
          <a:prstGeom prst="rect">
            <a:avLst/>
          </a:prstGeom>
        </p:spPr>
        <p:txBody>
          <a:bodyPr wrap="square" lIns="0" tIns="0" rIns="0" bIns="0" rtlCol="0" anchor="t">
            <a:spAutoFit/>
          </a:bodyPr>
          <a:lstStyle/>
          <a:p>
            <a:pPr algn="ctr">
              <a:lnSpc>
                <a:spcPts val="2239"/>
              </a:lnSpc>
            </a:pPr>
            <a:r>
              <a:rPr lang="en-US" sz="1599" dirty="0">
                <a:solidFill>
                  <a:srgbClr val="003049"/>
                </a:solidFill>
                <a:latin typeface="Source Sans Pro"/>
                <a:ea typeface="Source Sans Pro"/>
                <a:cs typeface="Source Sans Pro"/>
                <a:sym typeface="Source Sans Pro"/>
              </a:rPr>
              <a:t>https://chrispinetinega.com</a:t>
            </a:r>
          </a:p>
        </p:txBody>
      </p:sp>
      <p:sp>
        <p:nvSpPr>
          <p:cNvPr id="10" name="Freeform 10"/>
          <p:cNvSpPr/>
          <p:nvPr/>
        </p:nvSpPr>
        <p:spPr>
          <a:xfrm>
            <a:off x="-2001223" y="-923751"/>
            <a:ext cx="3029923" cy="2561662"/>
          </a:xfrm>
          <a:custGeom>
            <a:avLst/>
            <a:gdLst/>
            <a:ahLst/>
            <a:cxnLst/>
            <a:rect l="l" t="t" r="r" b="b"/>
            <a:pathLst>
              <a:path w="3029923" h="2561662">
                <a:moveTo>
                  <a:pt x="0" y="0"/>
                </a:moveTo>
                <a:lnTo>
                  <a:pt x="3029923" y="0"/>
                </a:lnTo>
                <a:lnTo>
                  <a:pt x="3029923" y="2561662"/>
                </a:lnTo>
                <a:lnTo>
                  <a:pt x="0" y="25616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92282" y="-617682"/>
            <a:ext cx="8007927" cy="11501582"/>
          </a:xfrm>
          <a:prstGeom prst="rect">
            <a:avLst/>
          </a:prstGeom>
          <a:solidFill>
            <a:srgbClr val="FFFFFF">
              <a:alpha val="4706"/>
            </a:srgbClr>
          </a:solidFill>
        </p:spPr>
      </p:sp>
      <p:sp>
        <p:nvSpPr>
          <p:cNvPr id="3" name="TextBox 3"/>
          <p:cNvSpPr txBox="1"/>
          <p:nvPr/>
        </p:nvSpPr>
        <p:spPr>
          <a:xfrm>
            <a:off x="8029191" y="1407795"/>
            <a:ext cx="9230109" cy="794004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20205"/>
                </a:solidFill>
                <a:latin typeface="Montserrat"/>
                <a:ea typeface="Montserrat"/>
                <a:cs typeface="Montserrat"/>
                <a:sym typeface="Montserrat"/>
              </a:rPr>
              <a:t>Learning in Isolation:</a:t>
            </a:r>
          </a:p>
          <a:p>
            <a:pPr marL="0" lvl="0" indent="0" algn="l">
              <a:lnSpc>
                <a:spcPts val="3359"/>
              </a:lnSpc>
            </a:pPr>
            <a:endParaRPr lang="en-US" sz="2400">
              <a:solidFill>
                <a:srgbClr val="020205"/>
              </a:solidFill>
              <a:latin typeface="Montserrat"/>
              <a:ea typeface="Montserrat"/>
              <a:cs typeface="Montserrat"/>
              <a:sym typeface="Montserrat"/>
            </a:endParaRPr>
          </a:p>
          <a:p>
            <a:pPr marL="0" lvl="0" indent="0" algn="l">
              <a:lnSpc>
                <a:spcPts val="3359"/>
              </a:lnSpc>
            </a:pPr>
            <a:r>
              <a:rPr lang="en-US" sz="2400">
                <a:solidFill>
                  <a:srgbClr val="020205"/>
                </a:solidFill>
                <a:latin typeface="Montserrat"/>
                <a:ea typeface="Montserrat"/>
                <a:cs typeface="Montserrat"/>
                <a:sym typeface="Montserrat"/>
              </a:rPr>
              <a:t>Students learn programming as an abstract skill, detached from real-world applications.</a:t>
            </a:r>
          </a:p>
          <a:p>
            <a:pPr marL="0" lvl="0" indent="0" algn="l">
              <a:lnSpc>
                <a:spcPts val="3359"/>
              </a:lnSpc>
            </a:pPr>
            <a:endParaRPr lang="en-US" sz="2400">
              <a:solidFill>
                <a:srgbClr val="020205"/>
              </a:solidFill>
              <a:latin typeface="Montserrat"/>
              <a:ea typeface="Montserrat"/>
              <a:cs typeface="Montserrat"/>
              <a:sym typeface="Montserrat"/>
            </a:endParaRPr>
          </a:p>
          <a:p>
            <a:pPr marL="518160" lvl="1" indent="-259080" algn="l">
              <a:lnSpc>
                <a:spcPts val="3359"/>
              </a:lnSpc>
              <a:buFont typeface="Arial"/>
              <a:buChar char="•"/>
            </a:pPr>
            <a:r>
              <a:rPr lang="en-US" sz="2400">
                <a:solidFill>
                  <a:srgbClr val="020205"/>
                </a:solidFill>
                <a:latin typeface="Montserrat"/>
                <a:ea typeface="Montserrat"/>
                <a:cs typeface="Montserrat"/>
                <a:sym typeface="Montserrat"/>
              </a:rPr>
              <a:t>Energy Systems as a Mystery:</a:t>
            </a:r>
          </a:p>
          <a:p>
            <a:pPr marL="0" lvl="0" indent="0" algn="l">
              <a:lnSpc>
                <a:spcPts val="3359"/>
              </a:lnSpc>
            </a:pPr>
            <a:endParaRPr lang="en-US" sz="2400">
              <a:solidFill>
                <a:srgbClr val="020205"/>
              </a:solidFill>
              <a:latin typeface="Montserrat"/>
              <a:ea typeface="Montserrat"/>
              <a:cs typeface="Montserrat"/>
              <a:sym typeface="Montserrat"/>
            </a:endParaRPr>
          </a:p>
          <a:p>
            <a:pPr marL="0" lvl="0" indent="0" algn="l">
              <a:lnSpc>
                <a:spcPts val="3359"/>
              </a:lnSpc>
            </a:pPr>
            <a:r>
              <a:rPr lang="en-US" sz="2400">
                <a:solidFill>
                  <a:srgbClr val="020205"/>
                </a:solidFill>
                <a:latin typeface="Montserrat"/>
                <a:ea typeface="Montserrat"/>
                <a:cs typeface="Montserrat"/>
                <a:sym typeface="Montserrat"/>
              </a:rPr>
              <a:t>Many see energy systems as technical and inaccessible without specialised knowledge.</a:t>
            </a:r>
          </a:p>
          <a:p>
            <a:pPr marL="0" lvl="0" indent="0" algn="l">
              <a:lnSpc>
                <a:spcPts val="3359"/>
              </a:lnSpc>
            </a:pPr>
            <a:endParaRPr lang="en-US" sz="2400">
              <a:solidFill>
                <a:srgbClr val="020205"/>
              </a:solidFill>
              <a:latin typeface="Montserrat"/>
              <a:ea typeface="Montserrat"/>
              <a:cs typeface="Montserrat"/>
              <a:sym typeface="Montserrat"/>
            </a:endParaRPr>
          </a:p>
          <a:p>
            <a:pPr marL="518160" lvl="1" indent="-259080" algn="l">
              <a:lnSpc>
                <a:spcPts val="3359"/>
              </a:lnSpc>
              <a:buFont typeface="Arial"/>
              <a:buChar char="•"/>
            </a:pPr>
            <a:r>
              <a:rPr lang="en-US" sz="2400">
                <a:solidFill>
                  <a:srgbClr val="020205"/>
                </a:solidFill>
                <a:latin typeface="Montserrat"/>
                <a:ea typeface="Montserrat"/>
                <a:cs typeface="Montserrat"/>
                <a:sym typeface="Montserrat"/>
              </a:rPr>
              <a:t>The Missing Link:</a:t>
            </a:r>
          </a:p>
          <a:p>
            <a:pPr marL="0" lvl="0" indent="0" algn="l">
              <a:lnSpc>
                <a:spcPts val="3359"/>
              </a:lnSpc>
            </a:pPr>
            <a:endParaRPr lang="en-US" sz="2400">
              <a:solidFill>
                <a:srgbClr val="020205"/>
              </a:solidFill>
              <a:latin typeface="Montserrat"/>
              <a:ea typeface="Montserrat"/>
              <a:cs typeface="Montserrat"/>
              <a:sym typeface="Montserrat"/>
            </a:endParaRPr>
          </a:p>
          <a:p>
            <a:pPr marL="0" lvl="0" indent="0" algn="l">
              <a:lnSpc>
                <a:spcPts val="3359"/>
              </a:lnSpc>
            </a:pPr>
            <a:r>
              <a:rPr lang="en-US" sz="2400">
                <a:solidFill>
                  <a:srgbClr val="020205"/>
                </a:solidFill>
                <a:latin typeface="Montserrat"/>
                <a:ea typeface="Montserrat"/>
                <a:cs typeface="Montserrat"/>
                <a:sym typeface="Montserrat"/>
              </a:rPr>
              <a:t>No direct examples connect coding concepts (e.g., loops, algorithms) to energy applications.</a:t>
            </a:r>
          </a:p>
          <a:p>
            <a:pPr marL="0" lvl="0" indent="0" algn="l">
              <a:lnSpc>
                <a:spcPts val="3359"/>
              </a:lnSpc>
            </a:pPr>
            <a:endParaRPr lang="en-US" sz="2400">
              <a:solidFill>
                <a:srgbClr val="020205"/>
              </a:solidFill>
              <a:latin typeface="Montserrat"/>
              <a:ea typeface="Montserrat"/>
              <a:cs typeface="Montserrat"/>
              <a:sym typeface="Montserrat"/>
            </a:endParaRPr>
          </a:p>
          <a:p>
            <a:pPr marL="518160" lvl="1" indent="-259080" algn="l">
              <a:lnSpc>
                <a:spcPts val="3359"/>
              </a:lnSpc>
              <a:buFont typeface="Arial"/>
              <a:buChar char="•"/>
            </a:pPr>
            <a:r>
              <a:rPr lang="en-US" sz="2400">
                <a:solidFill>
                  <a:srgbClr val="020205"/>
                </a:solidFill>
                <a:latin typeface="Montserrat"/>
                <a:ea typeface="Montserrat"/>
                <a:cs typeface="Montserrat"/>
                <a:sym typeface="Montserrat"/>
              </a:rPr>
              <a:t>The Result:</a:t>
            </a:r>
          </a:p>
          <a:p>
            <a:pPr marL="0" lvl="0" indent="0" algn="l">
              <a:lnSpc>
                <a:spcPts val="3359"/>
              </a:lnSpc>
            </a:pPr>
            <a:endParaRPr lang="en-US" sz="2400">
              <a:solidFill>
                <a:srgbClr val="020205"/>
              </a:solidFill>
              <a:latin typeface="Montserrat"/>
              <a:ea typeface="Montserrat"/>
              <a:cs typeface="Montserrat"/>
              <a:sym typeface="Montserrat"/>
            </a:endParaRPr>
          </a:p>
          <a:p>
            <a:pPr marL="0" lvl="0" indent="0" algn="l">
              <a:lnSpc>
                <a:spcPts val="3359"/>
              </a:lnSpc>
            </a:pPr>
            <a:r>
              <a:rPr lang="en-US" sz="2400">
                <a:solidFill>
                  <a:srgbClr val="020205"/>
                </a:solidFill>
                <a:latin typeface="Montserrat"/>
                <a:ea typeface="Montserrat"/>
                <a:cs typeface="Montserrat"/>
                <a:sym typeface="Montserrat"/>
              </a:rPr>
              <a:t>Missed opportunities to contribute to energy-sector advancements.</a:t>
            </a:r>
          </a:p>
        </p:txBody>
      </p:sp>
      <p:sp>
        <p:nvSpPr>
          <p:cNvPr id="4" name="AutoShape 4"/>
          <p:cNvSpPr/>
          <p:nvPr/>
        </p:nvSpPr>
        <p:spPr>
          <a:xfrm flipH="1" flipV="1">
            <a:off x="7420408" y="9"/>
            <a:ext cx="19050" cy="10287000"/>
          </a:xfrm>
          <a:prstGeom prst="line">
            <a:avLst/>
          </a:prstGeom>
          <a:ln w="9525" cap="flat">
            <a:solidFill>
              <a:srgbClr val="D62828"/>
            </a:solidFill>
            <a:prstDash val="solid"/>
            <a:headEnd type="none" w="sm" len="sm"/>
            <a:tailEnd type="none" w="sm" len="sm"/>
          </a:ln>
        </p:spPr>
      </p:sp>
      <p:sp>
        <p:nvSpPr>
          <p:cNvPr id="5" name="Freeform 5"/>
          <p:cNvSpPr/>
          <p:nvPr/>
        </p:nvSpPr>
        <p:spPr>
          <a:xfrm>
            <a:off x="1458205" y="4207106"/>
            <a:ext cx="3906954" cy="5140729"/>
          </a:xfrm>
          <a:custGeom>
            <a:avLst/>
            <a:gdLst/>
            <a:ahLst/>
            <a:cxnLst/>
            <a:rect l="l" t="t" r="r" b="b"/>
            <a:pathLst>
              <a:path w="3906954" h="5140729">
                <a:moveTo>
                  <a:pt x="0" y="0"/>
                </a:moveTo>
                <a:lnTo>
                  <a:pt x="3906954" y="0"/>
                </a:lnTo>
                <a:lnTo>
                  <a:pt x="3906954" y="5140729"/>
                </a:lnTo>
                <a:lnTo>
                  <a:pt x="0" y="51407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8700" y="1028700"/>
            <a:ext cx="5340119" cy="2914650"/>
          </a:xfrm>
          <a:prstGeom prst="rect">
            <a:avLst/>
          </a:prstGeom>
        </p:spPr>
        <p:txBody>
          <a:bodyPr lIns="0" tIns="0" rIns="0" bIns="0" rtlCol="0" anchor="t">
            <a:spAutoFit/>
          </a:bodyPr>
          <a:lstStyle/>
          <a:p>
            <a:pPr marL="0" lvl="0" indent="0" algn="l">
              <a:lnSpc>
                <a:spcPts val="7679"/>
              </a:lnSpc>
            </a:pPr>
            <a:r>
              <a:rPr lang="en-US" sz="6399">
                <a:solidFill>
                  <a:srgbClr val="003049"/>
                </a:solidFill>
                <a:latin typeface="Montserrat Classic"/>
                <a:ea typeface="Montserrat Classic"/>
                <a:cs typeface="Montserrat Classic"/>
                <a:sym typeface="Montserrat Classic"/>
              </a:rPr>
              <a:t>The Gap: Why Context Matters</a:t>
            </a:r>
          </a:p>
        </p:txBody>
      </p:sp>
      <p:sp>
        <p:nvSpPr>
          <p:cNvPr id="7" name="TextBox 7"/>
          <p:cNvSpPr txBox="1"/>
          <p:nvPr/>
        </p:nvSpPr>
        <p:spPr>
          <a:xfrm>
            <a:off x="17259300" y="9239250"/>
            <a:ext cx="73075" cy="198120"/>
          </a:xfrm>
          <a:prstGeom prst="rect">
            <a:avLst/>
          </a:prstGeom>
        </p:spPr>
        <p:txBody>
          <a:bodyPr wrap="none" lIns="0" tIns="0" rIns="0" bIns="0" rtlCol="0" anchor="t">
            <a:spAutoFit/>
          </a:bodyPr>
          <a:lstStyle/>
          <a:p>
            <a:pPr algn="ctr">
              <a:lnSpc>
                <a:spcPts val="839"/>
              </a:lnSpc>
              <a:spcBef>
                <a:spcPct val="0"/>
              </a:spcBef>
            </a:pPr>
            <a:r>
              <a:rPr lang="en-US" sz="600">
                <a:solidFill>
                  <a:srgbClr val="003049"/>
                </a:solidFill>
                <a:latin typeface="Montserrat"/>
                <a:ea typeface="Montserrat"/>
                <a:cs typeface="Montserrat"/>
                <a:sym typeface="Montserrat"/>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524000"/>
            <a:ext cx="11232434" cy="1019175"/>
          </a:xfrm>
          <a:prstGeom prst="rect">
            <a:avLst/>
          </a:prstGeom>
        </p:spPr>
        <p:txBody>
          <a:bodyPr lIns="0" tIns="0" rIns="0" bIns="0" rtlCol="0" anchor="t">
            <a:spAutoFit/>
          </a:bodyPr>
          <a:lstStyle/>
          <a:p>
            <a:pPr marL="0" lvl="0" indent="0" algn="l">
              <a:lnSpc>
                <a:spcPts val="7983"/>
              </a:lnSpc>
            </a:pPr>
            <a:r>
              <a:rPr lang="en-US" sz="6653">
                <a:solidFill>
                  <a:srgbClr val="003049"/>
                </a:solidFill>
                <a:latin typeface="Montserrat Classic"/>
                <a:ea typeface="Montserrat Classic"/>
                <a:cs typeface="Montserrat Classic"/>
                <a:sym typeface="Montserrat Classic"/>
              </a:rPr>
              <a:t>Energy Systems Overview</a:t>
            </a:r>
          </a:p>
        </p:txBody>
      </p:sp>
      <p:sp>
        <p:nvSpPr>
          <p:cNvPr id="3" name="TextBox 3"/>
          <p:cNvSpPr txBox="1"/>
          <p:nvPr/>
        </p:nvSpPr>
        <p:spPr>
          <a:xfrm>
            <a:off x="10643696" y="3999369"/>
            <a:ext cx="6615604" cy="1035685"/>
          </a:xfrm>
          <a:prstGeom prst="rect">
            <a:avLst/>
          </a:prstGeom>
        </p:spPr>
        <p:txBody>
          <a:bodyPr lIns="0" tIns="0" rIns="0" bIns="0" rtlCol="0" anchor="t">
            <a:spAutoFit/>
          </a:bodyPr>
          <a:lstStyle/>
          <a:p>
            <a:pPr marL="0" lvl="0" indent="0" algn="l">
              <a:lnSpc>
                <a:spcPts val="4160"/>
              </a:lnSpc>
            </a:pPr>
            <a:r>
              <a:rPr lang="en-US" sz="3200">
                <a:solidFill>
                  <a:srgbClr val="003049"/>
                </a:solidFill>
                <a:latin typeface="Montserrat Classic"/>
                <a:ea typeface="Montserrat Classic"/>
                <a:cs typeface="Montserrat Classic"/>
                <a:sym typeface="Montserrat Classic"/>
              </a:rPr>
              <a:t>From Power Generation to Optimization</a:t>
            </a:r>
          </a:p>
        </p:txBody>
      </p:sp>
      <p:sp>
        <p:nvSpPr>
          <p:cNvPr id="4" name="TextBox 4"/>
          <p:cNvSpPr txBox="1"/>
          <p:nvPr/>
        </p:nvSpPr>
        <p:spPr>
          <a:xfrm>
            <a:off x="10609065" y="5400983"/>
            <a:ext cx="6650235" cy="3639273"/>
          </a:xfrm>
          <a:prstGeom prst="rect">
            <a:avLst/>
          </a:prstGeom>
        </p:spPr>
        <p:txBody>
          <a:bodyPr lIns="0" tIns="0" rIns="0" bIns="0" rtlCol="0" anchor="t">
            <a:spAutoFit/>
          </a:bodyPr>
          <a:lstStyle/>
          <a:p>
            <a:pPr algn="l">
              <a:lnSpc>
                <a:spcPts val="2851"/>
              </a:lnSpc>
            </a:pPr>
            <a:r>
              <a:rPr lang="en-US" sz="2193">
                <a:solidFill>
                  <a:srgbClr val="020205"/>
                </a:solidFill>
                <a:latin typeface="Montserrat"/>
                <a:ea typeface="Montserrat"/>
                <a:cs typeface="Montserrat"/>
                <a:sym typeface="Montserrat"/>
              </a:rPr>
              <a:t>Core Components:</a:t>
            </a:r>
          </a:p>
          <a:p>
            <a:pPr algn="l">
              <a:lnSpc>
                <a:spcPts val="2851"/>
              </a:lnSpc>
            </a:pPr>
            <a:endParaRPr lang="en-US" sz="2193">
              <a:solidFill>
                <a:srgbClr val="020205"/>
              </a:solidFill>
              <a:latin typeface="Montserrat"/>
              <a:ea typeface="Montserrat"/>
              <a:cs typeface="Montserrat"/>
              <a:sym typeface="Montserrat"/>
            </a:endParaRPr>
          </a:p>
          <a:p>
            <a:pPr marL="473490" lvl="1" indent="-236745" algn="l">
              <a:lnSpc>
                <a:spcPts val="2851"/>
              </a:lnSpc>
              <a:buFont typeface="Arial"/>
              <a:buChar char="•"/>
            </a:pPr>
            <a:r>
              <a:rPr lang="en-US" sz="2193">
                <a:solidFill>
                  <a:srgbClr val="020205"/>
                </a:solidFill>
                <a:latin typeface="Montserrat"/>
                <a:ea typeface="Montserrat"/>
                <a:cs typeface="Montserrat"/>
                <a:sym typeface="Montserrat"/>
              </a:rPr>
              <a:t>Generation: solar, wind, hydro, and thermal (renewable and non-renewable sources).</a:t>
            </a:r>
          </a:p>
          <a:p>
            <a:pPr algn="l">
              <a:lnSpc>
                <a:spcPts val="2851"/>
              </a:lnSpc>
            </a:pPr>
            <a:endParaRPr lang="en-US" sz="2193">
              <a:solidFill>
                <a:srgbClr val="020205"/>
              </a:solidFill>
              <a:latin typeface="Montserrat"/>
              <a:ea typeface="Montserrat"/>
              <a:cs typeface="Montserrat"/>
              <a:sym typeface="Montserrat"/>
            </a:endParaRPr>
          </a:p>
          <a:p>
            <a:pPr marL="473490" lvl="1" indent="-236745" algn="l">
              <a:lnSpc>
                <a:spcPts val="2851"/>
              </a:lnSpc>
              <a:buFont typeface="Arial"/>
              <a:buChar char="•"/>
            </a:pPr>
            <a:r>
              <a:rPr lang="en-US" sz="2193">
                <a:solidFill>
                  <a:srgbClr val="020205"/>
                </a:solidFill>
                <a:latin typeface="Montserrat"/>
                <a:ea typeface="Montserrat"/>
                <a:cs typeface="Montserrat"/>
                <a:sym typeface="Montserrat"/>
              </a:rPr>
              <a:t>Distribution: power grid, substations, transmission lines.</a:t>
            </a:r>
          </a:p>
          <a:p>
            <a:pPr algn="l">
              <a:lnSpc>
                <a:spcPts val="3120"/>
              </a:lnSpc>
            </a:pPr>
            <a:endParaRPr lang="en-US" sz="2193">
              <a:solidFill>
                <a:srgbClr val="020205"/>
              </a:solidFill>
              <a:latin typeface="Montserrat"/>
              <a:ea typeface="Montserrat"/>
              <a:cs typeface="Montserrat"/>
              <a:sym typeface="Montserrat"/>
            </a:endParaRPr>
          </a:p>
          <a:p>
            <a:pPr marL="473490" lvl="1" indent="-236745" algn="l">
              <a:lnSpc>
                <a:spcPts val="2851"/>
              </a:lnSpc>
              <a:buFont typeface="Arial"/>
              <a:buChar char="•"/>
            </a:pPr>
            <a:r>
              <a:rPr lang="en-US" sz="2193">
                <a:solidFill>
                  <a:srgbClr val="020205"/>
                </a:solidFill>
                <a:latin typeface="Montserrat"/>
                <a:ea typeface="Montserrat"/>
                <a:cs typeface="Montserrat"/>
                <a:sym typeface="Montserrat"/>
              </a:rPr>
              <a:t>Consumption: homes, industries, and businesses.</a:t>
            </a:r>
          </a:p>
        </p:txBody>
      </p:sp>
      <p:sp>
        <p:nvSpPr>
          <p:cNvPr id="5" name="AutoShape 5"/>
          <p:cNvSpPr/>
          <p:nvPr/>
        </p:nvSpPr>
        <p:spPr>
          <a:xfrm>
            <a:off x="10609065" y="5326873"/>
            <a:ext cx="6650235" cy="0"/>
          </a:xfrm>
          <a:prstGeom prst="line">
            <a:avLst/>
          </a:prstGeom>
          <a:ln w="9525" cap="rnd">
            <a:solidFill>
              <a:srgbClr val="000000"/>
            </a:solidFill>
            <a:prstDash val="solid"/>
            <a:headEnd type="none" w="sm" len="sm"/>
            <a:tailEnd type="none" w="sm" len="sm"/>
          </a:ln>
        </p:spPr>
      </p:sp>
      <p:sp>
        <p:nvSpPr>
          <p:cNvPr id="6" name="TextBox 6"/>
          <p:cNvSpPr txBox="1"/>
          <p:nvPr/>
        </p:nvSpPr>
        <p:spPr>
          <a:xfrm>
            <a:off x="3962401" y="8191500"/>
            <a:ext cx="2850662" cy="201530"/>
          </a:xfrm>
          <a:prstGeom prst="rect">
            <a:avLst/>
          </a:prstGeom>
        </p:spPr>
        <p:txBody>
          <a:bodyPr wrap="square" lIns="0" tIns="0" rIns="0" bIns="0" rtlCol="0" anchor="t">
            <a:spAutoFit/>
          </a:bodyPr>
          <a:lstStyle/>
          <a:p>
            <a:pPr algn="ctr">
              <a:lnSpc>
                <a:spcPts val="1679"/>
              </a:lnSpc>
            </a:pPr>
            <a:r>
              <a:rPr lang="en-US" sz="1200" dirty="0" err="1">
                <a:solidFill>
                  <a:srgbClr val="020205"/>
                </a:solidFill>
                <a:latin typeface="Montserrat"/>
                <a:ea typeface="Montserrat"/>
                <a:cs typeface="Montserrat"/>
                <a:sym typeface="Montserrat"/>
              </a:rPr>
              <a:t>BiNus</a:t>
            </a:r>
            <a:r>
              <a:rPr lang="en-US" sz="1200" dirty="0">
                <a:solidFill>
                  <a:srgbClr val="020205"/>
                </a:solidFill>
                <a:latin typeface="Montserrat"/>
                <a:ea typeface="Montserrat"/>
                <a:cs typeface="Montserrat"/>
                <a:sym typeface="Montserrat"/>
              </a:rPr>
              <a:t> Library | bab2BMC20150034</a:t>
            </a:r>
          </a:p>
        </p:txBody>
      </p:sp>
      <p:sp>
        <p:nvSpPr>
          <p:cNvPr id="7" name="TextBox 7"/>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5</a:t>
            </a:r>
          </a:p>
        </p:txBody>
      </p:sp>
      <p:sp>
        <p:nvSpPr>
          <p:cNvPr id="8" name="Freeform 8"/>
          <p:cNvSpPr/>
          <p:nvPr/>
        </p:nvSpPr>
        <p:spPr>
          <a:xfrm>
            <a:off x="1028700" y="3767302"/>
            <a:ext cx="8739151" cy="4057937"/>
          </a:xfrm>
          <a:custGeom>
            <a:avLst/>
            <a:gdLst/>
            <a:ahLst/>
            <a:cxnLst/>
            <a:rect l="l" t="t" r="r" b="b"/>
            <a:pathLst>
              <a:path w="8739151" h="4057937">
                <a:moveTo>
                  <a:pt x="0" y="0"/>
                </a:moveTo>
                <a:lnTo>
                  <a:pt x="8739151" y="0"/>
                </a:lnTo>
                <a:lnTo>
                  <a:pt x="8739151" y="4057937"/>
                </a:lnTo>
                <a:lnTo>
                  <a:pt x="0" y="4057937"/>
                </a:lnTo>
                <a:lnTo>
                  <a:pt x="0" y="0"/>
                </a:lnTo>
                <a:close/>
              </a:path>
            </a:pathLst>
          </a:custGeom>
          <a:blipFill>
            <a:blip r:embed="rId3"/>
            <a:stretch>
              <a:fillRect/>
            </a:stretch>
          </a:blipFill>
        </p:spPr>
      </p:sp>
      <p:sp>
        <p:nvSpPr>
          <p:cNvPr id="9" name="Freeform 9"/>
          <p:cNvSpPr/>
          <p:nvPr/>
        </p:nvSpPr>
        <p:spPr>
          <a:xfrm>
            <a:off x="15439540" y="1028700"/>
            <a:ext cx="1819760" cy="2553234"/>
          </a:xfrm>
          <a:custGeom>
            <a:avLst/>
            <a:gdLst/>
            <a:ahLst/>
            <a:cxnLst/>
            <a:rect l="l" t="t" r="r" b="b"/>
            <a:pathLst>
              <a:path w="1819760" h="2553234">
                <a:moveTo>
                  <a:pt x="0" y="0"/>
                </a:moveTo>
                <a:lnTo>
                  <a:pt x="1819760" y="0"/>
                </a:lnTo>
                <a:lnTo>
                  <a:pt x="1819760" y="2553234"/>
                </a:lnTo>
                <a:lnTo>
                  <a:pt x="0" y="2553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524000"/>
            <a:ext cx="11297708" cy="1019175"/>
          </a:xfrm>
          <a:prstGeom prst="rect">
            <a:avLst/>
          </a:prstGeom>
        </p:spPr>
        <p:txBody>
          <a:bodyPr lIns="0" tIns="0" rIns="0" bIns="0" rtlCol="0" anchor="t">
            <a:spAutoFit/>
          </a:bodyPr>
          <a:lstStyle/>
          <a:p>
            <a:pPr marL="0" lvl="0" indent="0" algn="l">
              <a:lnSpc>
                <a:spcPts val="7983"/>
              </a:lnSpc>
            </a:pPr>
            <a:r>
              <a:rPr lang="en-US" sz="6653">
                <a:solidFill>
                  <a:srgbClr val="003049"/>
                </a:solidFill>
                <a:latin typeface="Montserrat Classic"/>
                <a:ea typeface="Montserrat Classic"/>
                <a:cs typeface="Montserrat Classic"/>
                <a:sym typeface="Montserrat Classic"/>
              </a:rPr>
              <a:t>Energy Systems Overview</a:t>
            </a:r>
          </a:p>
        </p:txBody>
      </p:sp>
      <p:sp>
        <p:nvSpPr>
          <p:cNvPr id="3" name="TextBox 3"/>
          <p:cNvSpPr txBox="1"/>
          <p:nvPr/>
        </p:nvSpPr>
        <p:spPr>
          <a:xfrm>
            <a:off x="10609065" y="3835834"/>
            <a:ext cx="6650235" cy="4911156"/>
          </a:xfrm>
          <a:prstGeom prst="rect">
            <a:avLst/>
          </a:prstGeom>
        </p:spPr>
        <p:txBody>
          <a:bodyPr lIns="0" tIns="0" rIns="0" bIns="0" rtlCol="0" anchor="t">
            <a:spAutoFit/>
          </a:bodyPr>
          <a:lstStyle/>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Grid Stability and Resilience</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System Efficiency</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Data Integration and Interoperability</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Intermittent Sorces Integration</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Real-Time Monitoring and Analytics</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Cybersecurity</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Fault Detection and Maintenance</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Decentralized Energy Systems</a:t>
            </a:r>
          </a:p>
          <a:p>
            <a:pPr marL="473490" lvl="1" indent="-236745" algn="l">
              <a:lnSpc>
                <a:spcPts val="4386"/>
              </a:lnSpc>
              <a:buFont typeface="Arial"/>
              <a:buChar char="•"/>
            </a:pPr>
            <a:r>
              <a:rPr lang="en-US" sz="2193">
                <a:solidFill>
                  <a:srgbClr val="020205"/>
                </a:solidFill>
                <a:latin typeface="Montserrat"/>
                <a:ea typeface="Montserrat"/>
                <a:cs typeface="Montserrat"/>
                <a:sym typeface="Montserrat"/>
              </a:rPr>
              <a:t> Regulatory Compliance</a:t>
            </a:r>
          </a:p>
        </p:txBody>
      </p:sp>
      <p:sp>
        <p:nvSpPr>
          <p:cNvPr id="4" name="TextBox 4"/>
          <p:cNvSpPr txBox="1"/>
          <p:nvPr/>
        </p:nvSpPr>
        <p:spPr>
          <a:xfrm>
            <a:off x="10643696" y="2903618"/>
            <a:ext cx="6615604" cy="511810"/>
          </a:xfrm>
          <a:prstGeom prst="rect">
            <a:avLst/>
          </a:prstGeom>
        </p:spPr>
        <p:txBody>
          <a:bodyPr lIns="0" tIns="0" rIns="0" bIns="0" rtlCol="0" anchor="t">
            <a:spAutoFit/>
          </a:bodyPr>
          <a:lstStyle/>
          <a:p>
            <a:pPr marL="0" lvl="0" indent="0" algn="l">
              <a:lnSpc>
                <a:spcPts val="4160"/>
              </a:lnSpc>
            </a:pPr>
            <a:r>
              <a:rPr lang="en-US" sz="3200">
                <a:solidFill>
                  <a:srgbClr val="003049"/>
                </a:solidFill>
                <a:latin typeface="Montserrat Classic"/>
                <a:ea typeface="Montserrat Classic"/>
                <a:cs typeface="Montserrat Classic"/>
                <a:sym typeface="Montserrat Classic"/>
              </a:rPr>
              <a:t>Key Challenges:</a:t>
            </a:r>
          </a:p>
        </p:txBody>
      </p:sp>
      <p:sp>
        <p:nvSpPr>
          <p:cNvPr id="5" name="AutoShape 5"/>
          <p:cNvSpPr/>
          <p:nvPr/>
        </p:nvSpPr>
        <p:spPr>
          <a:xfrm>
            <a:off x="10609065" y="3707247"/>
            <a:ext cx="6650235" cy="0"/>
          </a:xfrm>
          <a:prstGeom prst="line">
            <a:avLst/>
          </a:prstGeom>
          <a:ln w="9525" cap="rnd">
            <a:solidFill>
              <a:srgbClr val="000000"/>
            </a:solidFill>
            <a:prstDash val="solid"/>
            <a:headEnd type="none" w="sm" len="sm"/>
            <a:tailEnd type="none" w="sm" len="sm"/>
          </a:ln>
        </p:spPr>
      </p:sp>
      <p:sp>
        <p:nvSpPr>
          <p:cNvPr id="6" name="TextBox 6"/>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6</a:t>
            </a:r>
          </a:p>
        </p:txBody>
      </p:sp>
      <p:sp>
        <p:nvSpPr>
          <p:cNvPr id="7" name="Freeform 7"/>
          <p:cNvSpPr/>
          <p:nvPr/>
        </p:nvSpPr>
        <p:spPr>
          <a:xfrm>
            <a:off x="16432020" y="0"/>
            <a:ext cx="1819760" cy="2553234"/>
          </a:xfrm>
          <a:custGeom>
            <a:avLst/>
            <a:gdLst/>
            <a:ahLst/>
            <a:cxnLst/>
            <a:rect l="l" t="t" r="r" b="b"/>
            <a:pathLst>
              <a:path w="1819760" h="2553234">
                <a:moveTo>
                  <a:pt x="0" y="0"/>
                </a:moveTo>
                <a:lnTo>
                  <a:pt x="1819759" y="0"/>
                </a:lnTo>
                <a:lnTo>
                  <a:pt x="1819759" y="2553234"/>
                </a:lnTo>
                <a:lnTo>
                  <a:pt x="0" y="25532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28700" y="3431866"/>
            <a:ext cx="8814781" cy="4925259"/>
          </a:xfrm>
          <a:custGeom>
            <a:avLst/>
            <a:gdLst/>
            <a:ahLst/>
            <a:cxnLst/>
            <a:rect l="l" t="t" r="r" b="b"/>
            <a:pathLst>
              <a:path w="8814781" h="4925259">
                <a:moveTo>
                  <a:pt x="0" y="0"/>
                </a:moveTo>
                <a:lnTo>
                  <a:pt x="8814781" y="0"/>
                </a:lnTo>
                <a:lnTo>
                  <a:pt x="8814781" y="4925259"/>
                </a:lnTo>
                <a:lnTo>
                  <a:pt x="0" y="4925259"/>
                </a:lnTo>
                <a:lnTo>
                  <a:pt x="0" y="0"/>
                </a:lnTo>
                <a:close/>
              </a:path>
            </a:pathLst>
          </a:custGeom>
          <a:blipFill>
            <a:blip r:embed="rId5"/>
            <a:stretch>
              <a:fillRect/>
            </a:stretch>
          </a:blipFill>
        </p:spPr>
      </p:sp>
      <p:sp>
        <p:nvSpPr>
          <p:cNvPr id="9" name="TextBox 9"/>
          <p:cNvSpPr txBox="1"/>
          <p:nvPr/>
        </p:nvSpPr>
        <p:spPr>
          <a:xfrm>
            <a:off x="2971800" y="9086850"/>
            <a:ext cx="4598783" cy="203582"/>
          </a:xfrm>
          <a:prstGeom prst="rect">
            <a:avLst/>
          </a:prstGeom>
        </p:spPr>
        <p:txBody>
          <a:bodyPr wrap="square" lIns="0" tIns="0" rIns="0" bIns="0" rtlCol="0" anchor="t">
            <a:spAutoFit/>
          </a:bodyPr>
          <a:lstStyle/>
          <a:p>
            <a:pPr algn="ctr">
              <a:lnSpc>
                <a:spcPts val="1679"/>
              </a:lnSpc>
            </a:pPr>
            <a:r>
              <a:rPr lang="en-US" sz="1200" u="sng" dirty="0">
                <a:solidFill>
                  <a:srgbClr val="000000"/>
                </a:solidFill>
                <a:latin typeface="Source Sans Pro"/>
                <a:ea typeface="Source Sans Pro"/>
                <a:cs typeface="Source Sans Pro"/>
                <a:sym typeface="Source Sans Pro"/>
                <a:hlinkClick r:id="rId6" tooltip="https://www.cse.chalmers.se/edu/year/2013/course/DAT285B/SLIDESNOTES/SmartGridsAndSecurityChalmers.pdf"/>
              </a:rPr>
              <a:t>Gunnar </a:t>
            </a:r>
            <a:r>
              <a:rPr lang="en-US" sz="1200" u="sng" dirty="0" err="1">
                <a:solidFill>
                  <a:srgbClr val="000000"/>
                </a:solidFill>
                <a:latin typeface="Source Sans Pro"/>
                <a:ea typeface="Source Sans Pro"/>
                <a:cs typeface="Source Sans Pro"/>
                <a:sym typeface="Source Sans Pro"/>
                <a:hlinkClick r:id="rId6" tooltip="https://www.cse.chalmers.se/edu/year/2013/course/DAT285B/SLIDESNOTES/SmartGridsAndSecurityChalmers.pdf"/>
              </a:rPr>
              <a:t>Björkman</a:t>
            </a:r>
            <a:r>
              <a:rPr lang="en-US" sz="1200" u="sng" dirty="0">
                <a:solidFill>
                  <a:srgbClr val="000000"/>
                </a:solidFill>
                <a:latin typeface="Source Sans Pro"/>
                <a:ea typeface="Source Sans Pro"/>
                <a:cs typeface="Source Sans Pro"/>
                <a:sym typeface="Source Sans Pro"/>
                <a:hlinkClick r:id="rId6" tooltip="https://www.cse.chalmers.se/edu/year/2013/course/DAT285B/SLIDESNOTES/SmartGridsAndSecurityChalmers.pdf"/>
              </a:rPr>
              <a:t>, ABB Mannheim Smart Grids and Security Chalmers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848277"/>
            <a:ext cx="6992223" cy="2595863"/>
            <a:chOff x="0" y="0"/>
            <a:chExt cx="9322965" cy="3461151"/>
          </a:xfrm>
        </p:grpSpPr>
        <p:sp>
          <p:nvSpPr>
            <p:cNvPr id="3" name="Freeform 3"/>
            <p:cNvSpPr/>
            <p:nvPr/>
          </p:nvSpPr>
          <p:spPr>
            <a:xfrm>
              <a:off x="0" y="0"/>
              <a:ext cx="9322965" cy="3461151"/>
            </a:xfrm>
            <a:custGeom>
              <a:avLst/>
              <a:gdLst/>
              <a:ahLst/>
              <a:cxnLst/>
              <a:rect l="l" t="t" r="r" b="b"/>
              <a:pathLst>
                <a:path w="9322965" h="3461151">
                  <a:moveTo>
                    <a:pt x="0" y="0"/>
                  </a:moveTo>
                  <a:lnTo>
                    <a:pt x="9322965" y="0"/>
                  </a:lnTo>
                  <a:lnTo>
                    <a:pt x="9322965" y="3461151"/>
                  </a:lnTo>
                  <a:lnTo>
                    <a:pt x="0" y="34611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15012" y="743814"/>
              <a:ext cx="1976982" cy="894584"/>
            </a:xfrm>
            <a:custGeom>
              <a:avLst/>
              <a:gdLst/>
              <a:ahLst/>
              <a:cxnLst/>
              <a:rect l="l" t="t" r="r" b="b"/>
              <a:pathLst>
                <a:path w="1976982" h="894584">
                  <a:moveTo>
                    <a:pt x="0" y="0"/>
                  </a:moveTo>
                  <a:lnTo>
                    <a:pt x="1976982" y="0"/>
                  </a:lnTo>
                  <a:lnTo>
                    <a:pt x="1976982" y="894584"/>
                  </a:lnTo>
                  <a:lnTo>
                    <a:pt x="0" y="894584"/>
                  </a:lnTo>
                  <a:lnTo>
                    <a:pt x="0" y="0"/>
                  </a:lnTo>
                  <a:close/>
                </a:path>
              </a:pathLst>
            </a:custGeom>
            <a:blipFill>
              <a:blip r:embed="rId5"/>
              <a:stretch>
                <a:fillRect/>
              </a:stretch>
            </a:blipFill>
          </p:spPr>
        </p:sp>
        <p:sp>
          <p:nvSpPr>
            <p:cNvPr id="5" name="Freeform 5"/>
            <p:cNvSpPr/>
            <p:nvPr/>
          </p:nvSpPr>
          <p:spPr>
            <a:xfrm>
              <a:off x="615610" y="520096"/>
              <a:ext cx="1414514" cy="1342020"/>
            </a:xfrm>
            <a:custGeom>
              <a:avLst/>
              <a:gdLst/>
              <a:ahLst/>
              <a:cxnLst/>
              <a:rect l="l" t="t" r="r" b="b"/>
              <a:pathLst>
                <a:path w="1414514" h="1342020">
                  <a:moveTo>
                    <a:pt x="0" y="0"/>
                  </a:moveTo>
                  <a:lnTo>
                    <a:pt x="1414513" y="0"/>
                  </a:lnTo>
                  <a:lnTo>
                    <a:pt x="1414513" y="1342020"/>
                  </a:lnTo>
                  <a:lnTo>
                    <a:pt x="0" y="1342020"/>
                  </a:lnTo>
                  <a:lnTo>
                    <a:pt x="0" y="0"/>
                  </a:lnTo>
                  <a:close/>
                </a:path>
              </a:pathLst>
            </a:custGeom>
            <a:blipFill>
              <a:blip r:embed="rId6"/>
              <a:stretch>
                <a:fillRect/>
              </a:stretch>
            </a:blipFill>
          </p:spPr>
        </p:sp>
        <p:sp>
          <p:nvSpPr>
            <p:cNvPr id="6" name="Freeform 6"/>
            <p:cNvSpPr/>
            <p:nvPr/>
          </p:nvSpPr>
          <p:spPr>
            <a:xfrm>
              <a:off x="7378970" y="1657740"/>
              <a:ext cx="1372805" cy="1372805"/>
            </a:xfrm>
            <a:custGeom>
              <a:avLst/>
              <a:gdLst/>
              <a:ahLst/>
              <a:cxnLst/>
              <a:rect l="l" t="t" r="r" b="b"/>
              <a:pathLst>
                <a:path w="1372805" h="1372805">
                  <a:moveTo>
                    <a:pt x="0" y="0"/>
                  </a:moveTo>
                  <a:lnTo>
                    <a:pt x="1372805" y="0"/>
                  </a:lnTo>
                  <a:lnTo>
                    <a:pt x="1372805" y="1372805"/>
                  </a:lnTo>
                  <a:lnTo>
                    <a:pt x="0" y="13728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2933202" y="1581822"/>
              <a:ext cx="1286415" cy="1524640"/>
            </a:xfrm>
            <a:custGeom>
              <a:avLst/>
              <a:gdLst/>
              <a:ahLst/>
              <a:cxnLst/>
              <a:rect l="l" t="t" r="r" b="b"/>
              <a:pathLst>
                <a:path w="1286415" h="1524640">
                  <a:moveTo>
                    <a:pt x="0" y="0"/>
                  </a:moveTo>
                  <a:lnTo>
                    <a:pt x="1286415" y="0"/>
                  </a:lnTo>
                  <a:lnTo>
                    <a:pt x="1286415" y="1524640"/>
                  </a:lnTo>
                  <a:lnTo>
                    <a:pt x="0" y="15246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8" name="TextBox 8"/>
          <p:cNvSpPr txBox="1"/>
          <p:nvPr/>
        </p:nvSpPr>
        <p:spPr>
          <a:xfrm>
            <a:off x="8514612" y="2231390"/>
            <a:ext cx="8744688" cy="7026910"/>
          </a:xfrm>
          <a:prstGeom prst="rect">
            <a:avLst/>
          </a:prstGeom>
        </p:spPr>
        <p:txBody>
          <a:bodyPr lIns="0" tIns="0" rIns="0" bIns="0" rtlCol="0" anchor="t">
            <a:spAutoFit/>
          </a:bodyPr>
          <a:lstStyle/>
          <a:p>
            <a:pPr marL="604519" lvl="1" indent="-302260" algn="l">
              <a:lnSpc>
                <a:spcPts val="3079"/>
              </a:lnSpc>
              <a:buFont typeface="Arial"/>
              <a:buChar char="•"/>
            </a:pPr>
            <a:r>
              <a:rPr lang="en-US" sz="2799">
                <a:solidFill>
                  <a:srgbClr val="020205"/>
                </a:solidFill>
                <a:latin typeface="Montserrat"/>
                <a:ea typeface="Montserrat"/>
                <a:cs typeface="Montserrat"/>
                <a:sym typeface="Montserrat"/>
              </a:rPr>
              <a:t>Data Collection and Monitoring:</a:t>
            </a:r>
          </a:p>
          <a:p>
            <a:pPr algn="l">
              <a:lnSpc>
                <a:spcPts val="3079"/>
              </a:lnSpc>
            </a:pPr>
            <a:r>
              <a:rPr lang="en-US" sz="2799">
                <a:solidFill>
                  <a:srgbClr val="020205"/>
                </a:solidFill>
                <a:latin typeface="Montserrat"/>
                <a:ea typeface="Montserrat"/>
                <a:cs typeface="Montserrat"/>
                <a:sym typeface="Montserrat"/>
              </a:rPr>
              <a:t>IoT devices and sensors gather real-time data.</a:t>
            </a:r>
          </a:p>
          <a:p>
            <a:pPr algn="l">
              <a:lnSpc>
                <a:spcPts val="3079"/>
              </a:lnSpc>
            </a:pPr>
            <a:endParaRPr lang="en-US" sz="2799">
              <a:solidFill>
                <a:srgbClr val="020205"/>
              </a:solidFill>
              <a:latin typeface="Montserrat"/>
              <a:ea typeface="Montserrat"/>
              <a:cs typeface="Montserrat"/>
              <a:sym typeface="Montserrat"/>
            </a:endParaRPr>
          </a:p>
          <a:p>
            <a:pPr marL="604519" lvl="1" indent="-302260" algn="l">
              <a:lnSpc>
                <a:spcPts val="3079"/>
              </a:lnSpc>
              <a:buFont typeface="Arial"/>
              <a:buChar char="•"/>
            </a:pPr>
            <a:r>
              <a:rPr lang="en-US" sz="2799">
                <a:solidFill>
                  <a:srgbClr val="020205"/>
                </a:solidFill>
                <a:latin typeface="Montserrat"/>
                <a:ea typeface="Montserrat"/>
                <a:cs typeface="Montserrat"/>
                <a:sym typeface="Montserrat"/>
              </a:rPr>
              <a:t>Automation and Control:</a:t>
            </a:r>
          </a:p>
          <a:p>
            <a:pPr algn="l">
              <a:lnSpc>
                <a:spcPts val="3079"/>
              </a:lnSpc>
            </a:pPr>
            <a:r>
              <a:rPr lang="en-US" sz="2799">
                <a:solidFill>
                  <a:srgbClr val="020205"/>
                </a:solidFill>
                <a:latin typeface="Montserrat"/>
                <a:ea typeface="Montserrat"/>
                <a:cs typeface="Montserrat"/>
                <a:sym typeface="Montserrat"/>
              </a:rPr>
              <a:t>Programming enables automation of repetitive tasks.</a:t>
            </a:r>
          </a:p>
          <a:p>
            <a:pPr algn="l">
              <a:lnSpc>
                <a:spcPts val="3079"/>
              </a:lnSpc>
            </a:pPr>
            <a:endParaRPr lang="en-US" sz="2799">
              <a:solidFill>
                <a:srgbClr val="020205"/>
              </a:solidFill>
              <a:latin typeface="Montserrat"/>
              <a:ea typeface="Montserrat"/>
              <a:cs typeface="Montserrat"/>
              <a:sym typeface="Montserrat"/>
            </a:endParaRPr>
          </a:p>
          <a:p>
            <a:pPr marL="604519" lvl="1" indent="-302260" algn="l">
              <a:lnSpc>
                <a:spcPts val="3079"/>
              </a:lnSpc>
              <a:buFont typeface="Arial"/>
              <a:buChar char="•"/>
            </a:pPr>
            <a:r>
              <a:rPr lang="en-US" sz="2799">
                <a:solidFill>
                  <a:srgbClr val="020205"/>
                </a:solidFill>
                <a:latin typeface="Montserrat"/>
                <a:ea typeface="Montserrat"/>
                <a:cs typeface="Montserrat"/>
                <a:sym typeface="Montserrat"/>
              </a:rPr>
              <a:t>Optimisation:</a:t>
            </a:r>
          </a:p>
          <a:p>
            <a:pPr algn="l">
              <a:lnSpc>
                <a:spcPts val="3079"/>
              </a:lnSpc>
            </a:pPr>
            <a:r>
              <a:rPr lang="en-US" sz="2799">
                <a:solidFill>
                  <a:srgbClr val="020205"/>
                </a:solidFill>
                <a:latin typeface="Montserrat"/>
                <a:ea typeface="Montserrat"/>
                <a:cs typeface="Montserrat"/>
                <a:sym typeface="Montserrat"/>
              </a:rPr>
              <a:t>Algorithms improve efficiency in energy distribution and usage.</a:t>
            </a:r>
          </a:p>
          <a:p>
            <a:pPr algn="l">
              <a:lnSpc>
                <a:spcPts val="3079"/>
              </a:lnSpc>
            </a:pPr>
            <a:endParaRPr lang="en-US" sz="2799">
              <a:solidFill>
                <a:srgbClr val="020205"/>
              </a:solidFill>
              <a:latin typeface="Montserrat"/>
              <a:ea typeface="Montserrat"/>
              <a:cs typeface="Montserrat"/>
              <a:sym typeface="Montserrat"/>
            </a:endParaRPr>
          </a:p>
          <a:p>
            <a:pPr marL="604519" lvl="1" indent="-302260" algn="l">
              <a:lnSpc>
                <a:spcPts val="3079"/>
              </a:lnSpc>
              <a:buFont typeface="Arial"/>
              <a:buChar char="•"/>
            </a:pPr>
            <a:r>
              <a:rPr lang="en-US" sz="2799">
                <a:solidFill>
                  <a:srgbClr val="020205"/>
                </a:solidFill>
                <a:latin typeface="Montserrat"/>
                <a:ea typeface="Montserrat"/>
                <a:cs typeface="Montserrat"/>
                <a:sym typeface="Montserrat"/>
              </a:rPr>
              <a:t>Analysis and Prediction:</a:t>
            </a:r>
          </a:p>
          <a:p>
            <a:pPr algn="l">
              <a:lnSpc>
                <a:spcPts val="3079"/>
              </a:lnSpc>
            </a:pPr>
            <a:r>
              <a:rPr lang="en-US" sz="2799">
                <a:solidFill>
                  <a:srgbClr val="020205"/>
                </a:solidFill>
                <a:latin typeface="Montserrat"/>
                <a:ea typeface="Montserrat"/>
                <a:cs typeface="Montserrat"/>
                <a:sym typeface="Montserrat"/>
              </a:rPr>
              <a:t>Big data and AI predict demand patterns and identify inefficiencies.</a:t>
            </a:r>
          </a:p>
          <a:p>
            <a:pPr algn="l">
              <a:lnSpc>
                <a:spcPts val="3079"/>
              </a:lnSpc>
            </a:pPr>
            <a:endParaRPr lang="en-US" sz="2799">
              <a:solidFill>
                <a:srgbClr val="020205"/>
              </a:solidFill>
              <a:latin typeface="Montserrat"/>
              <a:ea typeface="Montserrat"/>
              <a:cs typeface="Montserrat"/>
              <a:sym typeface="Montserrat"/>
            </a:endParaRPr>
          </a:p>
          <a:p>
            <a:pPr marL="604519" lvl="1" indent="-302260" algn="l">
              <a:lnSpc>
                <a:spcPts val="3079"/>
              </a:lnSpc>
              <a:buFont typeface="Arial"/>
              <a:buChar char="•"/>
            </a:pPr>
            <a:r>
              <a:rPr lang="en-US" sz="2799">
                <a:solidFill>
                  <a:srgbClr val="020205"/>
                </a:solidFill>
                <a:latin typeface="Montserrat"/>
                <a:ea typeface="Montserrat"/>
                <a:cs typeface="Montserrat"/>
                <a:sym typeface="Montserrat"/>
              </a:rPr>
              <a:t>User Interfaces and Management:</a:t>
            </a:r>
          </a:p>
          <a:p>
            <a:pPr algn="l">
              <a:lnSpc>
                <a:spcPts val="3079"/>
              </a:lnSpc>
            </a:pPr>
            <a:r>
              <a:rPr lang="en-US" sz="2799">
                <a:solidFill>
                  <a:srgbClr val="020205"/>
                </a:solidFill>
                <a:latin typeface="Montserrat"/>
                <a:ea typeface="Montserrat"/>
                <a:cs typeface="Montserrat"/>
                <a:sym typeface="Montserrat"/>
              </a:rPr>
              <a:t>Applications for visualising energy usage and system health.</a:t>
            </a:r>
          </a:p>
        </p:txBody>
      </p:sp>
      <p:sp>
        <p:nvSpPr>
          <p:cNvPr id="9" name="TextBox 9"/>
          <p:cNvSpPr txBox="1"/>
          <p:nvPr/>
        </p:nvSpPr>
        <p:spPr>
          <a:xfrm>
            <a:off x="1289856" y="7726265"/>
            <a:ext cx="6469912" cy="1346835"/>
          </a:xfrm>
          <a:prstGeom prst="rect">
            <a:avLst/>
          </a:prstGeom>
        </p:spPr>
        <p:txBody>
          <a:bodyPr lIns="0" tIns="0" rIns="0" bIns="0" rtlCol="0" anchor="t">
            <a:spAutoFit/>
          </a:bodyPr>
          <a:lstStyle/>
          <a:p>
            <a:pPr marL="0" lvl="0" indent="0" algn="l">
              <a:lnSpc>
                <a:spcPts val="3600"/>
              </a:lnSpc>
            </a:pPr>
            <a:r>
              <a:rPr lang="en-US" sz="2400" i="1" u="none" strike="noStrike">
                <a:solidFill>
                  <a:srgbClr val="D62828"/>
                </a:solidFill>
                <a:latin typeface="Montserrat Italics"/>
                <a:ea typeface="Montserrat Italics"/>
                <a:cs typeface="Montserrat Italics"/>
                <a:sym typeface="Montserrat Italics"/>
              </a:rPr>
              <a:t>Every line of code has the potential to power homes, optimise grids, and transform energy use.</a:t>
            </a:r>
          </a:p>
        </p:txBody>
      </p:sp>
      <p:sp>
        <p:nvSpPr>
          <p:cNvPr id="10" name="TextBox 10"/>
          <p:cNvSpPr txBox="1"/>
          <p:nvPr/>
        </p:nvSpPr>
        <p:spPr>
          <a:xfrm>
            <a:off x="1289856" y="5554160"/>
            <a:ext cx="6469912" cy="1986675"/>
          </a:xfrm>
          <a:prstGeom prst="rect">
            <a:avLst/>
          </a:prstGeom>
        </p:spPr>
        <p:txBody>
          <a:bodyPr lIns="0" tIns="0" rIns="0" bIns="0" rtlCol="0" anchor="t">
            <a:spAutoFit/>
          </a:bodyPr>
          <a:lstStyle/>
          <a:p>
            <a:pPr marL="0" lvl="0" indent="0" algn="l">
              <a:lnSpc>
                <a:spcPts val="7554"/>
              </a:lnSpc>
              <a:spcBef>
                <a:spcPct val="0"/>
              </a:spcBef>
            </a:pPr>
            <a:r>
              <a:rPr lang="en-US" sz="8393" u="none" strike="noStrike">
                <a:solidFill>
                  <a:srgbClr val="003049"/>
                </a:solidFill>
                <a:latin typeface="Montserrat Classic"/>
                <a:ea typeface="Montserrat Classic"/>
                <a:cs typeface="Montserrat Classic"/>
                <a:sym typeface="Montserrat Classic"/>
              </a:rPr>
              <a:t>From Bytes to Watts</a:t>
            </a:r>
          </a:p>
        </p:txBody>
      </p:sp>
      <p:sp>
        <p:nvSpPr>
          <p:cNvPr id="11" name="TextBox 11"/>
          <p:cNvSpPr txBox="1"/>
          <p:nvPr/>
        </p:nvSpPr>
        <p:spPr>
          <a:xfrm>
            <a:off x="17259300" y="9239250"/>
            <a:ext cx="73075" cy="198120"/>
          </a:xfrm>
          <a:prstGeom prst="rect">
            <a:avLst/>
          </a:prstGeom>
        </p:spPr>
        <p:txBody>
          <a:bodyPr wrap="none" lIns="0" tIns="0" rIns="0" bIns="0" rtlCol="0" anchor="t">
            <a:spAutoFit/>
          </a:bodyPr>
          <a:lstStyle/>
          <a:p>
            <a:pPr algn="ctr">
              <a:lnSpc>
                <a:spcPts val="839"/>
              </a:lnSpc>
              <a:spcBef>
                <a:spcPct val="0"/>
              </a:spcBef>
            </a:pPr>
            <a:r>
              <a:rPr lang="en-US" sz="600">
                <a:solidFill>
                  <a:srgbClr val="020205"/>
                </a:solidFill>
                <a:latin typeface="Source Sans Pro"/>
                <a:ea typeface="Source Sans Pro"/>
                <a:cs typeface="Source Sans Pro"/>
                <a:sym typeface="Source Sans Pro"/>
              </a:rPr>
              <a:t>7</a:t>
            </a:r>
          </a:p>
        </p:txBody>
      </p:sp>
      <p:sp>
        <p:nvSpPr>
          <p:cNvPr id="12" name="Freeform 12"/>
          <p:cNvSpPr/>
          <p:nvPr/>
        </p:nvSpPr>
        <p:spPr>
          <a:xfrm>
            <a:off x="15875374" y="1243422"/>
            <a:ext cx="1383926" cy="752510"/>
          </a:xfrm>
          <a:custGeom>
            <a:avLst/>
            <a:gdLst/>
            <a:ahLst/>
            <a:cxnLst/>
            <a:rect l="l" t="t" r="r" b="b"/>
            <a:pathLst>
              <a:path w="1383926" h="752510">
                <a:moveTo>
                  <a:pt x="0" y="0"/>
                </a:moveTo>
                <a:lnTo>
                  <a:pt x="1383926" y="0"/>
                </a:lnTo>
                <a:lnTo>
                  <a:pt x="1383926" y="752510"/>
                </a:lnTo>
                <a:lnTo>
                  <a:pt x="0" y="7525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8514612" y="1324402"/>
            <a:ext cx="8312738"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The Role of Programming in Energy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7063878"/>
            <a:ext cx="6148308" cy="2194422"/>
            <a:chOff x="0" y="0"/>
            <a:chExt cx="8197743" cy="2925897"/>
          </a:xfrm>
        </p:grpSpPr>
        <p:sp>
          <p:nvSpPr>
            <p:cNvPr id="3" name="Freeform 3"/>
            <p:cNvSpPr/>
            <p:nvPr/>
          </p:nvSpPr>
          <p:spPr>
            <a:xfrm>
              <a:off x="1553047" y="0"/>
              <a:ext cx="1693296" cy="638978"/>
            </a:xfrm>
            <a:custGeom>
              <a:avLst/>
              <a:gdLst/>
              <a:ahLst/>
              <a:cxnLst/>
              <a:rect l="l" t="t" r="r" b="b"/>
              <a:pathLst>
                <a:path w="1693296" h="638978">
                  <a:moveTo>
                    <a:pt x="0" y="0"/>
                  </a:moveTo>
                  <a:lnTo>
                    <a:pt x="1693297" y="0"/>
                  </a:lnTo>
                  <a:lnTo>
                    <a:pt x="1693297" y="638978"/>
                  </a:lnTo>
                  <a:lnTo>
                    <a:pt x="0" y="638978"/>
                  </a:lnTo>
                  <a:lnTo>
                    <a:pt x="0" y="0"/>
                  </a:lnTo>
                  <a:close/>
                </a:path>
              </a:pathLst>
            </a:custGeom>
            <a:blipFill>
              <a:blip r:embed="rId3"/>
              <a:stretch>
                <a:fillRect t="-83971" b="-81029"/>
              </a:stretch>
            </a:blipFill>
          </p:spPr>
        </p:sp>
        <p:sp>
          <p:nvSpPr>
            <p:cNvPr id="4" name="Freeform 4"/>
            <p:cNvSpPr/>
            <p:nvPr/>
          </p:nvSpPr>
          <p:spPr>
            <a:xfrm>
              <a:off x="4646953" y="96802"/>
              <a:ext cx="1739744" cy="445374"/>
            </a:xfrm>
            <a:custGeom>
              <a:avLst/>
              <a:gdLst/>
              <a:ahLst/>
              <a:cxnLst/>
              <a:rect l="l" t="t" r="r" b="b"/>
              <a:pathLst>
                <a:path w="1739744" h="445374">
                  <a:moveTo>
                    <a:pt x="0" y="0"/>
                  </a:moveTo>
                  <a:lnTo>
                    <a:pt x="1739744" y="0"/>
                  </a:lnTo>
                  <a:lnTo>
                    <a:pt x="1739744" y="445374"/>
                  </a:lnTo>
                  <a:lnTo>
                    <a:pt x="0" y="445374"/>
                  </a:lnTo>
                  <a:lnTo>
                    <a:pt x="0" y="0"/>
                  </a:lnTo>
                  <a:close/>
                </a:path>
              </a:pathLst>
            </a:custGeom>
            <a:blipFill>
              <a:blip r:embed="rId4"/>
              <a:stretch>
                <a:fillRect/>
              </a:stretch>
            </a:blipFill>
          </p:spPr>
        </p:sp>
        <p:sp>
          <p:nvSpPr>
            <p:cNvPr id="5" name="Freeform 5"/>
            <p:cNvSpPr/>
            <p:nvPr/>
          </p:nvSpPr>
          <p:spPr>
            <a:xfrm>
              <a:off x="3500299" y="0"/>
              <a:ext cx="892654" cy="638978"/>
            </a:xfrm>
            <a:custGeom>
              <a:avLst/>
              <a:gdLst/>
              <a:ahLst/>
              <a:cxnLst/>
              <a:rect l="l" t="t" r="r" b="b"/>
              <a:pathLst>
                <a:path w="892654" h="638978">
                  <a:moveTo>
                    <a:pt x="0" y="0"/>
                  </a:moveTo>
                  <a:lnTo>
                    <a:pt x="892654" y="0"/>
                  </a:lnTo>
                  <a:lnTo>
                    <a:pt x="892654" y="638978"/>
                  </a:lnTo>
                  <a:lnTo>
                    <a:pt x="0" y="638978"/>
                  </a:lnTo>
                  <a:lnTo>
                    <a:pt x="0" y="0"/>
                  </a:lnTo>
                  <a:close/>
                </a:path>
              </a:pathLst>
            </a:custGeom>
            <a:blipFill>
              <a:blip r:embed="rId5"/>
              <a:stretch>
                <a:fillRect/>
              </a:stretch>
            </a:blipFill>
          </p:spPr>
        </p:sp>
        <p:sp>
          <p:nvSpPr>
            <p:cNvPr id="6" name="Freeform 6"/>
            <p:cNvSpPr/>
            <p:nvPr/>
          </p:nvSpPr>
          <p:spPr>
            <a:xfrm>
              <a:off x="4183544" y="2227162"/>
              <a:ext cx="2326919" cy="634085"/>
            </a:xfrm>
            <a:custGeom>
              <a:avLst/>
              <a:gdLst/>
              <a:ahLst/>
              <a:cxnLst/>
              <a:rect l="l" t="t" r="r" b="b"/>
              <a:pathLst>
                <a:path w="2326919" h="634085">
                  <a:moveTo>
                    <a:pt x="0" y="0"/>
                  </a:moveTo>
                  <a:lnTo>
                    <a:pt x="2326919" y="0"/>
                  </a:lnTo>
                  <a:lnTo>
                    <a:pt x="2326919" y="634085"/>
                  </a:lnTo>
                  <a:lnTo>
                    <a:pt x="0" y="634085"/>
                  </a:lnTo>
                  <a:lnTo>
                    <a:pt x="0" y="0"/>
                  </a:lnTo>
                  <a:close/>
                </a:path>
              </a:pathLst>
            </a:custGeom>
            <a:blipFill>
              <a:blip r:embed="rId6"/>
              <a:stretch>
                <a:fillRect/>
              </a:stretch>
            </a:blipFill>
          </p:spPr>
        </p:sp>
        <p:sp>
          <p:nvSpPr>
            <p:cNvPr id="7" name="Freeform 7"/>
            <p:cNvSpPr/>
            <p:nvPr/>
          </p:nvSpPr>
          <p:spPr>
            <a:xfrm>
              <a:off x="1747427" y="1050948"/>
              <a:ext cx="1224999" cy="598144"/>
            </a:xfrm>
            <a:custGeom>
              <a:avLst/>
              <a:gdLst/>
              <a:ahLst/>
              <a:cxnLst/>
              <a:rect l="l" t="t" r="r" b="b"/>
              <a:pathLst>
                <a:path w="1224999" h="598144">
                  <a:moveTo>
                    <a:pt x="0" y="0"/>
                  </a:moveTo>
                  <a:lnTo>
                    <a:pt x="1224999" y="0"/>
                  </a:lnTo>
                  <a:lnTo>
                    <a:pt x="1224999" y="598144"/>
                  </a:lnTo>
                  <a:lnTo>
                    <a:pt x="0" y="598144"/>
                  </a:lnTo>
                  <a:lnTo>
                    <a:pt x="0" y="0"/>
                  </a:lnTo>
                  <a:close/>
                </a:path>
              </a:pathLst>
            </a:custGeom>
            <a:blipFill>
              <a:blip r:embed="rId7"/>
              <a:stretch>
                <a:fillRect/>
              </a:stretch>
            </a:blipFill>
          </p:spPr>
        </p:sp>
        <p:sp>
          <p:nvSpPr>
            <p:cNvPr id="8" name="Freeform 8"/>
            <p:cNvSpPr/>
            <p:nvPr/>
          </p:nvSpPr>
          <p:spPr>
            <a:xfrm>
              <a:off x="2622435" y="2223777"/>
              <a:ext cx="1281709" cy="640855"/>
            </a:xfrm>
            <a:custGeom>
              <a:avLst/>
              <a:gdLst/>
              <a:ahLst/>
              <a:cxnLst/>
              <a:rect l="l" t="t" r="r" b="b"/>
              <a:pathLst>
                <a:path w="1281709" h="640855">
                  <a:moveTo>
                    <a:pt x="0" y="0"/>
                  </a:moveTo>
                  <a:lnTo>
                    <a:pt x="1281709" y="0"/>
                  </a:lnTo>
                  <a:lnTo>
                    <a:pt x="1281709" y="640855"/>
                  </a:lnTo>
                  <a:lnTo>
                    <a:pt x="0" y="640855"/>
                  </a:lnTo>
                  <a:lnTo>
                    <a:pt x="0" y="0"/>
                  </a:lnTo>
                  <a:close/>
                </a:path>
              </a:pathLst>
            </a:custGeom>
            <a:blipFill>
              <a:blip r:embed="rId8"/>
              <a:stretch>
                <a:fillRect/>
              </a:stretch>
            </a:blipFill>
          </p:spPr>
        </p:sp>
        <p:sp>
          <p:nvSpPr>
            <p:cNvPr id="9" name="Freeform 9"/>
            <p:cNvSpPr/>
            <p:nvPr/>
          </p:nvSpPr>
          <p:spPr>
            <a:xfrm>
              <a:off x="6789863" y="2109326"/>
              <a:ext cx="1407881" cy="816571"/>
            </a:xfrm>
            <a:custGeom>
              <a:avLst/>
              <a:gdLst/>
              <a:ahLst/>
              <a:cxnLst/>
              <a:rect l="l" t="t" r="r" b="b"/>
              <a:pathLst>
                <a:path w="1407881" h="816571">
                  <a:moveTo>
                    <a:pt x="0" y="0"/>
                  </a:moveTo>
                  <a:lnTo>
                    <a:pt x="1407880" y="0"/>
                  </a:lnTo>
                  <a:lnTo>
                    <a:pt x="1407880" y="816571"/>
                  </a:lnTo>
                  <a:lnTo>
                    <a:pt x="0" y="816571"/>
                  </a:lnTo>
                  <a:lnTo>
                    <a:pt x="0" y="0"/>
                  </a:lnTo>
                  <a:close/>
                </a:path>
              </a:pathLst>
            </a:custGeom>
            <a:blipFill>
              <a:blip r:embed="rId9"/>
              <a:stretch>
                <a:fillRect/>
              </a:stretch>
            </a:blipFill>
          </p:spPr>
        </p:sp>
        <p:sp>
          <p:nvSpPr>
            <p:cNvPr id="10" name="Freeform 10"/>
            <p:cNvSpPr/>
            <p:nvPr/>
          </p:nvSpPr>
          <p:spPr>
            <a:xfrm>
              <a:off x="0" y="2289951"/>
              <a:ext cx="2343035" cy="562328"/>
            </a:xfrm>
            <a:custGeom>
              <a:avLst/>
              <a:gdLst/>
              <a:ahLst/>
              <a:cxnLst/>
              <a:rect l="l" t="t" r="r" b="b"/>
              <a:pathLst>
                <a:path w="2343035" h="562328">
                  <a:moveTo>
                    <a:pt x="0" y="0"/>
                  </a:moveTo>
                  <a:lnTo>
                    <a:pt x="2343035" y="0"/>
                  </a:lnTo>
                  <a:lnTo>
                    <a:pt x="2343035" y="562328"/>
                  </a:lnTo>
                  <a:lnTo>
                    <a:pt x="0" y="562328"/>
                  </a:lnTo>
                  <a:lnTo>
                    <a:pt x="0" y="0"/>
                  </a:lnTo>
                  <a:close/>
                </a:path>
              </a:pathLst>
            </a:custGeom>
            <a:blipFill>
              <a:blip r:embed="rId10"/>
              <a:stretch>
                <a:fillRect/>
              </a:stretch>
            </a:blipFill>
          </p:spPr>
        </p:sp>
        <p:sp>
          <p:nvSpPr>
            <p:cNvPr id="11" name="Freeform 11"/>
            <p:cNvSpPr/>
            <p:nvPr/>
          </p:nvSpPr>
          <p:spPr>
            <a:xfrm>
              <a:off x="4499504" y="1094306"/>
              <a:ext cx="1887193" cy="608620"/>
            </a:xfrm>
            <a:custGeom>
              <a:avLst/>
              <a:gdLst/>
              <a:ahLst/>
              <a:cxnLst/>
              <a:rect l="l" t="t" r="r" b="b"/>
              <a:pathLst>
                <a:path w="1887193" h="608620">
                  <a:moveTo>
                    <a:pt x="0" y="0"/>
                  </a:moveTo>
                  <a:lnTo>
                    <a:pt x="1887193" y="0"/>
                  </a:lnTo>
                  <a:lnTo>
                    <a:pt x="1887193" y="608620"/>
                  </a:lnTo>
                  <a:lnTo>
                    <a:pt x="0" y="608620"/>
                  </a:lnTo>
                  <a:lnTo>
                    <a:pt x="0" y="0"/>
                  </a:lnTo>
                  <a:close/>
                </a:path>
              </a:pathLst>
            </a:custGeom>
            <a:blipFill>
              <a:blip r:embed="rId11"/>
              <a:stretch>
                <a:fillRect/>
              </a:stretch>
            </a:blipFill>
          </p:spPr>
        </p:sp>
        <p:sp>
          <p:nvSpPr>
            <p:cNvPr id="12" name="Freeform 12"/>
            <p:cNvSpPr/>
            <p:nvPr/>
          </p:nvSpPr>
          <p:spPr>
            <a:xfrm>
              <a:off x="3201026" y="1094306"/>
              <a:ext cx="1065429" cy="511428"/>
            </a:xfrm>
            <a:custGeom>
              <a:avLst/>
              <a:gdLst/>
              <a:ahLst/>
              <a:cxnLst/>
              <a:rect l="l" t="t" r="r" b="b"/>
              <a:pathLst>
                <a:path w="1065429" h="511428">
                  <a:moveTo>
                    <a:pt x="0" y="0"/>
                  </a:moveTo>
                  <a:lnTo>
                    <a:pt x="1065429" y="0"/>
                  </a:lnTo>
                  <a:lnTo>
                    <a:pt x="1065429" y="511428"/>
                  </a:lnTo>
                  <a:lnTo>
                    <a:pt x="0" y="511428"/>
                  </a:lnTo>
                  <a:lnTo>
                    <a:pt x="0" y="0"/>
                  </a:lnTo>
                  <a:close/>
                </a:path>
              </a:pathLst>
            </a:custGeom>
            <a:blipFill>
              <a:blip r:embed="rId12"/>
              <a:stretch>
                <a:fillRect t="-54451" b="-53872"/>
              </a:stretch>
            </a:blipFill>
          </p:spPr>
        </p:sp>
      </p:grpSp>
      <p:sp>
        <p:nvSpPr>
          <p:cNvPr id="13" name="Freeform 13"/>
          <p:cNvSpPr/>
          <p:nvPr/>
        </p:nvSpPr>
        <p:spPr>
          <a:xfrm>
            <a:off x="16464798" y="400050"/>
            <a:ext cx="1589005" cy="1257300"/>
          </a:xfrm>
          <a:custGeom>
            <a:avLst/>
            <a:gdLst/>
            <a:ahLst/>
            <a:cxnLst/>
            <a:rect l="l" t="t" r="r" b="b"/>
            <a:pathLst>
              <a:path w="1589005" h="1257300">
                <a:moveTo>
                  <a:pt x="0" y="0"/>
                </a:moveTo>
                <a:lnTo>
                  <a:pt x="1589004" y="0"/>
                </a:lnTo>
                <a:lnTo>
                  <a:pt x="1589004" y="1257300"/>
                </a:lnTo>
                <a:lnTo>
                  <a:pt x="0" y="12573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1463397" y="2038033"/>
            <a:ext cx="5278913" cy="4567570"/>
          </a:xfrm>
          <a:custGeom>
            <a:avLst/>
            <a:gdLst/>
            <a:ahLst/>
            <a:cxnLst/>
            <a:rect l="l" t="t" r="r" b="b"/>
            <a:pathLst>
              <a:path w="5278913" h="4567570">
                <a:moveTo>
                  <a:pt x="0" y="0"/>
                </a:moveTo>
                <a:lnTo>
                  <a:pt x="5278913" y="0"/>
                </a:lnTo>
                <a:lnTo>
                  <a:pt x="5278913" y="4567570"/>
                </a:lnTo>
                <a:lnTo>
                  <a:pt x="0" y="4567570"/>
                </a:lnTo>
                <a:lnTo>
                  <a:pt x="0" y="0"/>
                </a:lnTo>
                <a:close/>
              </a:path>
            </a:pathLst>
          </a:custGeom>
          <a:blipFill>
            <a:blip r:embed="rId15"/>
            <a:stretch>
              <a:fillRect/>
            </a:stretch>
          </a:blipFill>
        </p:spPr>
      </p:sp>
      <p:sp>
        <p:nvSpPr>
          <p:cNvPr id="15" name="TextBox 15"/>
          <p:cNvSpPr txBox="1"/>
          <p:nvPr/>
        </p:nvSpPr>
        <p:spPr>
          <a:xfrm>
            <a:off x="7997700" y="2057083"/>
            <a:ext cx="9261600" cy="6191885"/>
          </a:xfrm>
          <a:prstGeom prst="rect">
            <a:avLst/>
          </a:prstGeom>
        </p:spPr>
        <p:txBody>
          <a:bodyPr lIns="0" tIns="0" rIns="0" bIns="0" rtlCol="0" anchor="t">
            <a:spAutoFit/>
          </a:bodyPr>
          <a:lstStyle/>
          <a:p>
            <a:pPr algn="just">
              <a:lnSpc>
                <a:spcPts val="2529"/>
              </a:lnSpc>
            </a:pPr>
            <a:r>
              <a:rPr lang="en-US" sz="2299">
                <a:solidFill>
                  <a:srgbClr val="020205"/>
                </a:solidFill>
                <a:latin typeface="Montserrat"/>
                <a:ea typeface="Montserrat"/>
                <a:cs typeface="Montserrat"/>
                <a:sym typeface="Montserrat"/>
              </a:rPr>
              <a:t>Gathering real-time data from energy systems to understand performance and make informed decisions.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Tools and technologies:</a:t>
            </a: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a:solidFill>
                  <a:srgbClr val="020205"/>
                </a:solidFill>
                <a:latin typeface="Montserrat"/>
                <a:ea typeface="Montserrat"/>
                <a:cs typeface="Montserrat"/>
                <a:sym typeface="Montserrat"/>
              </a:rPr>
              <a:t>Protocols:</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Modbus (RTU/TCP), MQTT, CoAP, KNX, Zigbee, LoRaWAN, LightweightM2M, CAN, IEC 61850, OPC UA, BACnet, RESTful APIs, SNMP, AMQP, DDS, M-Bus, Profibus, Ethernet/IP.</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endParaRPr lang="en-US" sz="2299">
              <a:solidFill>
                <a:srgbClr val="020205"/>
              </a:solidFill>
              <a:latin typeface="Montserrat"/>
              <a:ea typeface="Montserrat"/>
              <a:cs typeface="Montserrat"/>
              <a:sym typeface="Montserrat"/>
            </a:endParaRPr>
          </a:p>
          <a:p>
            <a:pPr marL="496569" lvl="1" indent="-248284" algn="just">
              <a:lnSpc>
                <a:spcPts val="2529"/>
              </a:lnSpc>
              <a:buFont typeface="Arial"/>
              <a:buChar char="•"/>
            </a:pPr>
            <a:r>
              <a:rPr lang="en-US" sz="2299" i="1">
                <a:solidFill>
                  <a:srgbClr val="020205"/>
                </a:solidFill>
                <a:latin typeface="Montserrat Italics"/>
                <a:ea typeface="Montserrat Italics"/>
                <a:cs typeface="Montserrat Italics"/>
                <a:sym typeface="Montserrat Italics"/>
              </a:rPr>
              <a:t>Platforms:</a:t>
            </a:r>
          </a:p>
          <a:p>
            <a:pPr algn="l">
              <a:lnSpc>
                <a:spcPts val="1679"/>
              </a:lnSpc>
            </a:pPr>
            <a:endParaRPr lang="en-US" sz="2299" i="1">
              <a:solidFill>
                <a:srgbClr val="020205"/>
              </a:solidFill>
              <a:latin typeface="Montserrat Italics"/>
              <a:ea typeface="Montserrat Italics"/>
              <a:cs typeface="Montserrat Italics"/>
              <a:sym typeface="Montserrat Italics"/>
            </a:endParaRPr>
          </a:p>
          <a:p>
            <a:pPr algn="just">
              <a:lnSpc>
                <a:spcPts val="2529"/>
              </a:lnSpc>
            </a:pPr>
            <a:r>
              <a:rPr lang="en-US" sz="2299">
                <a:solidFill>
                  <a:srgbClr val="020205"/>
                </a:solidFill>
                <a:latin typeface="Montserrat"/>
                <a:ea typeface="Montserrat"/>
                <a:cs typeface="Montserrat"/>
                <a:sym typeface="Montserrat"/>
              </a:rPr>
              <a:t>Commercial Platforms: Siemens MindSphere, Schneider Electric EcoStruxure, Honeywell Forge, ABB Ability</a:t>
            </a:r>
          </a:p>
          <a:p>
            <a:pPr algn="just">
              <a:lnSpc>
                <a:spcPts val="2529"/>
              </a:lnSpc>
            </a:pPr>
            <a:endParaRPr lang="en-US" sz="2299">
              <a:solidFill>
                <a:srgbClr val="020205"/>
              </a:solidFill>
              <a:latin typeface="Montserrat"/>
              <a:ea typeface="Montserrat"/>
              <a:cs typeface="Montserrat"/>
              <a:sym typeface="Montserrat"/>
            </a:endParaRPr>
          </a:p>
          <a:p>
            <a:pPr algn="just">
              <a:lnSpc>
                <a:spcPts val="2529"/>
              </a:lnSpc>
            </a:pPr>
            <a:r>
              <a:rPr lang="en-US" sz="2299">
                <a:solidFill>
                  <a:srgbClr val="020205"/>
                </a:solidFill>
                <a:latin typeface="Montserrat"/>
                <a:ea typeface="Montserrat"/>
                <a:cs typeface="Montserrat"/>
                <a:sym typeface="Montserrat"/>
              </a:rPr>
              <a:t>IoT and Cloud-Based Platforms: AWS IoT Core, Microsoft Azure IoT Central, Google Cloud IoT Core, ThingsBoard</a:t>
            </a:r>
          </a:p>
        </p:txBody>
      </p:sp>
      <p:sp>
        <p:nvSpPr>
          <p:cNvPr id="16" name="TextBox 16"/>
          <p:cNvSpPr txBox="1"/>
          <p:nvPr/>
        </p:nvSpPr>
        <p:spPr>
          <a:xfrm>
            <a:off x="1028700" y="962025"/>
            <a:ext cx="8115300" cy="523875"/>
          </a:xfrm>
          <a:prstGeom prst="rect">
            <a:avLst/>
          </a:prstGeom>
        </p:spPr>
        <p:txBody>
          <a:bodyPr lIns="0" tIns="0" rIns="0" bIns="0" rtlCol="0" anchor="t">
            <a:spAutoFit/>
          </a:bodyPr>
          <a:lstStyle/>
          <a:p>
            <a:pPr marL="0" lvl="0" indent="0" algn="l">
              <a:lnSpc>
                <a:spcPts val="4200"/>
              </a:lnSpc>
            </a:pPr>
            <a:r>
              <a:rPr lang="en-US" sz="3000">
                <a:solidFill>
                  <a:srgbClr val="003049"/>
                </a:solidFill>
                <a:latin typeface="Montserrat Classic"/>
                <a:ea typeface="Montserrat Classic"/>
                <a:cs typeface="Montserrat Classic"/>
                <a:sym typeface="Montserrat Classic"/>
              </a:rPr>
              <a:t>Data Collection and Monitoring</a:t>
            </a:r>
          </a:p>
        </p:txBody>
      </p:sp>
      <p:sp>
        <p:nvSpPr>
          <p:cNvPr id="17" name="TextBox 17"/>
          <p:cNvSpPr txBox="1"/>
          <p:nvPr/>
        </p:nvSpPr>
        <p:spPr>
          <a:xfrm>
            <a:off x="1905000" y="6597807"/>
            <a:ext cx="4194904" cy="203582"/>
          </a:xfrm>
          <a:prstGeom prst="rect">
            <a:avLst/>
          </a:prstGeom>
        </p:spPr>
        <p:txBody>
          <a:bodyPr wrap="square" lIns="0" tIns="0" rIns="0" bIns="0" rtlCol="0" anchor="t">
            <a:spAutoFit/>
          </a:bodyPr>
          <a:lstStyle/>
          <a:p>
            <a:pPr algn="ctr">
              <a:lnSpc>
                <a:spcPts val="1679"/>
              </a:lnSpc>
            </a:pPr>
            <a:r>
              <a:rPr lang="en-US" sz="1200" dirty="0">
                <a:solidFill>
                  <a:srgbClr val="000000"/>
                </a:solidFill>
                <a:latin typeface="Source Sans Pro"/>
                <a:ea typeface="Source Sans Pro"/>
                <a:cs typeface="Source Sans Pro"/>
                <a:sym typeface="Source Sans Pro"/>
              </a:rPr>
              <a:t>https://github.com/glfp/SolarEnergyMonitorInfluxGrafanaDocker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93371" y="6982836"/>
            <a:ext cx="11301259" cy="1364285"/>
            <a:chOff x="0" y="0"/>
            <a:chExt cx="2976463" cy="359318"/>
          </a:xfrm>
        </p:grpSpPr>
        <p:sp>
          <p:nvSpPr>
            <p:cNvPr id="3" name="Freeform 3"/>
            <p:cNvSpPr/>
            <p:nvPr/>
          </p:nvSpPr>
          <p:spPr>
            <a:xfrm>
              <a:off x="0" y="0"/>
              <a:ext cx="2976463" cy="359318"/>
            </a:xfrm>
            <a:custGeom>
              <a:avLst/>
              <a:gdLst/>
              <a:ahLst/>
              <a:cxnLst/>
              <a:rect l="l" t="t" r="r" b="b"/>
              <a:pathLst>
                <a:path w="2976463" h="359318">
                  <a:moveTo>
                    <a:pt x="0" y="0"/>
                  </a:moveTo>
                  <a:lnTo>
                    <a:pt x="2976463" y="0"/>
                  </a:lnTo>
                  <a:lnTo>
                    <a:pt x="2976463" y="359318"/>
                  </a:lnTo>
                  <a:lnTo>
                    <a:pt x="0" y="359318"/>
                  </a:lnTo>
                  <a:close/>
                </a:path>
              </a:pathLst>
            </a:custGeom>
            <a:solidFill>
              <a:srgbClr val="003049"/>
            </a:solidFill>
          </p:spPr>
        </p:sp>
        <p:sp>
          <p:nvSpPr>
            <p:cNvPr id="4" name="TextBox 4"/>
            <p:cNvSpPr txBox="1"/>
            <p:nvPr/>
          </p:nvSpPr>
          <p:spPr>
            <a:xfrm>
              <a:off x="0" y="-47625"/>
              <a:ext cx="2976463" cy="406943"/>
            </a:xfrm>
            <a:prstGeom prst="rect">
              <a:avLst/>
            </a:prstGeom>
          </p:spPr>
          <p:txBody>
            <a:bodyPr lIns="50800" tIns="50800" rIns="50800" bIns="50800" rtlCol="0" anchor="ctr"/>
            <a:lstStyle/>
            <a:p>
              <a:pPr algn="l">
                <a:lnSpc>
                  <a:spcPts val="3359"/>
                </a:lnSpc>
              </a:pPr>
              <a:r>
                <a:rPr lang="en-US" sz="2400" b="1">
                  <a:solidFill>
                    <a:srgbClr val="FFFFFF"/>
                  </a:solidFill>
                  <a:latin typeface="Montserrat Classic Bold"/>
                  <a:ea typeface="Montserrat Classic Bold"/>
                  <a:cs typeface="Montserrat Classic Bold"/>
                  <a:sym typeface="Montserrat Classic Bold"/>
                </a:rPr>
                <a:t>GitHub - glfp/SolarEnergyMonitorInfluxGrafanaDocker: Solar and Energy Monitoring with Influx (InfluxDB) and Grafana in Docker environment with Raspberry PI</a:t>
              </a:r>
            </a:p>
          </p:txBody>
        </p:sp>
      </p:grpSp>
      <p:grpSp>
        <p:nvGrpSpPr>
          <p:cNvPr id="5" name="Group 5"/>
          <p:cNvGrpSpPr/>
          <p:nvPr/>
        </p:nvGrpSpPr>
        <p:grpSpPr>
          <a:xfrm>
            <a:off x="2885976" y="8347121"/>
            <a:ext cx="12998337" cy="911179"/>
            <a:chOff x="0" y="0"/>
            <a:chExt cx="16688065" cy="1086934"/>
          </a:xfrm>
        </p:grpSpPr>
        <p:sp>
          <p:nvSpPr>
            <p:cNvPr id="6" name="Freeform 6"/>
            <p:cNvSpPr/>
            <p:nvPr/>
          </p:nvSpPr>
          <p:spPr>
            <a:xfrm>
              <a:off x="0" y="0"/>
              <a:ext cx="2040319" cy="1086934"/>
            </a:xfrm>
            <a:custGeom>
              <a:avLst/>
              <a:gdLst/>
              <a:ahLst/>
              <a:cxnLst/>
              <a:rect l="l" t="t" r="r" b="b"/>
              <a:pathLst>
                <a:path w="2040319" h="1086934">
                  <a:moveTo>
                    <a:pt x="0" y="0"/>
                  </a:moveTo>
                  <a:lnTo>
                    <a:pt x="2040319" y="0"/>
                  </a:lnTo>
                  <a:lnTo>
                    <a:pt x="2040319" y="1086934"/>
                  </a:lnTo>
                  <a:lnTo>
                    <a:pt x="0" y="1086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298318" y="165854"/>
              <a:ext cx="14389747" cy="698077"/>
            </a:xfrm>
            <a:prstGeom prst="rect">
              <a:avLst/>
            </a:prstGeom>
          </p:spPr>
          <p:txBody>
            <a:bodyPr lIns="0" tIns="0" rIns="0" bIns="0" rtlCol="0" anchor="t">
              <a:spAutoFit/>
            </a:bodyPr>
            <a:lstStyle/>
            <a:p>
              <a:pPr algn="ctr">
                <a:lnSpc>
                  <a:spcPts val="4480"/>
                </a:lnSpc>
              </a:pPr>
              <a:r>
                <a:rPr lang="en-US" sz="3200" dirty="0">
                  <a:solidFill>
                    <a:srgbClr val="000000"/>
                  </a:solidFill>
                  <a:latin typeface="Source Sans Pro"/>
                  <a:ea typeface="Source Sans Pro"/>
                  <a:cs typeface="Source Sans Pro"/>
                  <a:sym typeface="Source Sans Pro"/>
                </a:rPr>
                <a:t>https://github.com/glfp/SolarEnergyMonitorInfluxGrafanaDocker</a:t>
              </a:r>
            </a:p>
          </p:txBody>
        </p:sp>
      </p:grpSp>
      <p:sp>
        <p:nvSpPr>
          <p:cNvPr id="8" name="Freeform 8"/>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3493371" y="1028700"/>
            <a:ext cx="11301259" cy="5650629"/>
          </a:xfrm>
          <a:custGeom>
            <a:avLst/>
            <a:gdLst/>
            <a:ahLst/>
            <a:cxnLst/>
            <a:rect l="l" t="t" r="r" b="b"/>
            <a:pathLst>
              <a:path w="11301259" h="5650629">
                <a:moveTo>
                  <a:pt x="0" y="0"/>
                </a:moveTo>
                <a:lnTo>
                  <a:pt x="11301258" y="0"/>
                </a:lnTo>
                <a:lnTo>
                  <a:pt x="11301258" y="5650629"/>
                </a:lnTo>
                <a:lnTo>
                  <a:pt x="0" y="5650629"/>
                </a:lnTo>
                <a:lnTo>
                  <a:pt x="0" y="0"/>
                </a:lnTo>
                <a:close/>
              </a:path>
            </a:pathLst>
          </a:custGeom>
          <a:blipFill>
            <a:blip r:embed="rId6"/>
            <a:stretch>
              <a:fillRect/>
            </a:stretch>
          </a:blipFill>
        </p:spPr>
      </p:sp>
      <p:sp>
        <p:nvSpPr>
          <p:cNvPr id="10" name="TextBox 10"/>
          <p:cNvSpPr txBox="1"/>
          <p:nvPr/>
        </p:nvSpPr>
        <p:spPr>
          <a:xfrm>
            <a:off x="17259300" y="9239250"/>
            <a:ext cx="152400" cy="17145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Source Sans Pro"/>
                <a:ea typeface="Source Sans Pro"/>
                <a:cs typeface="Source Sans Pro"/>
                <a:sym typeface="Source Sans Pro"/>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4685</Words>
  <Application>Microsoft Office PowerPoint</Application>
  <PresentationFormat>Custom</PresentationFormat>
  <Paragraphs>822</Paragraphs>
  <Slides>22</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Montserrat Classic</vt:lpstr>
      <vt:lpstr>Montserrat Italics</vt:lpstr>
      <vt:lpstr>Montserrat</vt:lpstr>
      <vt:lpstr>Calibri</vt:lpstr>
      <vt:lpstr>Arial</vt:lpstr>
      <vt:lpstr>Source Sans Pro</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bytes-to-watts-webinar</dc:title>
  <cp:lastModifiedBy>Chrispine Tinega</cp:lastModifiedBy>
  <cp:revision>3</cp:revision>
  <dcterms:created xsi:type="dcterms:W3CDTF">2006-08-16T00:00:00Z</dcterms:created>
  <dcterms:modified xsi:type="dcterms:W3CDTF">2025-01-28T22:58:45Z</dcterms:modified>
  <dc:identifier>DAGc8vRkdNI</dc:identifier>
</cp:coreProperties>
</file>